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9" r:id="rId4"/>
    <p:sldId id="258" r:id="rId5"/>
    <p:sldId id="261" r:id="rId6"/>
    <p:sldId id="275" r:id="rId7"/>
    <p:sldId id="267" r:id="rId8"/>
    <p:sldId id="268" r:id="rId9"/>
    <p:sldId id="274" r:id="rId10"/>
    <p:sldId id="289" r:id="rId11"/>
    <p:sldId id="293" r:id="rId12"/>
    <p:sldId id="294" r:id="rId13"/>
    <p:sldId id="298" r:id="rId14"/>
    <p:sldId id="290" r:id="rId15"/>
    <p:sldId id="291" r:id="rId16"/>
    <p:sldId id="292" r:id="rId17"/>
    <p:sldId id="282" r:id="rId18"/>
    <p:sldId id="283" r:id="rId19"/>
    <p:sldId id="297"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567"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3F542-E2C6-436B-98CA-2775EC08BC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D16155-BD26-495B-84E1-414D6B97F7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387E51-C5FA-4718-ABA8-CF41A7B30A17}"/>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95770097-6AB1-4315-9C08-74A0017758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FF9C75-2A39-4C6D-B73B-7A57AFC64DC5}"/>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1632540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4163-4B5F-4662-8F63-481A3CA1DC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41D5EE-1F58-493D-838A-D1AE0EDBD9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0C4C88-3B11-4E75-913B-A7A64F5F72F5}"/>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944D5DE3-DA6E-4A51-9B2F-3CF0683FA4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A6FFD-E079-4365-AEDA-B2650DC95BF4}"/>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37585460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4357A8-DF99-481B-9D7D-8EDC0D68008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B55232-B38C-48E4-B53A-2A517C4CA5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03F445-18CC-407A-ADEA-EDC66CFB6EB7}"/>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3BD39807-CFCE-4E60-80E6-39E70ABCC7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32FE09-D924-4BE0-8D3C-B35DF38A7719}"/>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77200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E9D43-DFFF-41B4-8A3D-20A9F71DCC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DFE77A-0816-47DB-BD4A-C4F84463B4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21C1B-F65F-4346-8D30-7A315D9FA439}"/>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F51C9084-A91A-4738-9557-744915B477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CE0C1-248F-46D8-91AA-37F9C3CBFDF1}"/>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3408891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0AA78-538B-4AF4-8554-C40E413D20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BC912D-D831-443B-92BD-C8283A01D1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FDAAC3-5665-474F-8343-174B15F4F5B5}"/>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4FA2CC4A-332F-4857-ABA2-4D15FFC45C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B7A38-7EF7-4564-AECF-3D05B2923F9B}"/>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3144486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CF3A-2C9B-485B-9A35-C89012F3A5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4CCC67-24D4-4394-B252-7C467C505E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79B84C-EE6D-4EE1-89C3-BE7A92AB4B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FE4688-84E7-428E-9A41-C3CB611ECC6A}"/>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6" name="Footer Placeholder 5">
            <a:extLst>
              <a:ext uri="{FF2B5EF4-FFF2-40B4-BE49-F238E27FC236}">
                <a16:creationId xmlns:a16="http://schemas.microsoft.com/office/drawing/2014/main" id="{37A43E47-C230-4122-A0C7-E203550CD7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0B545C-DAED-4F5C-AD28-DE2FC91B639F}"/>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47787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7961B-5118-4B4A-B7B8-68B58609C0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3B611E-4A3E-4421-BDF3-F1A0974052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267C56-40D4-4D44-9E02-60FAC7239E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393B9C-82EB-4618-BC41-22D0CEA5D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DEC11A-864B-45D7-8524-CE27592F4F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F3CA872-FFC6-47B6-9C97-193AFADEF6EA}"/>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8" name="Footer Placeholder 7">
            <a:extLst>
              <a:ext uri="{FF2B5EF4-FFF2-40B4-BE49-F238E27FC236}">
                <a16:creationId xmlns:a16="http://schemas.microsoft.com/office/drawing/2014/main" id="{6D3C13F9-057E-4B54-86F9-9555935C90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EE5737-3EE3-4176-B2CE-3FC518D8F7EE}"/>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1083868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18894-F5CF-41A0-B406-696F82D1C6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27AC7C-8A59-438D-8AD3-5D8190965A5B}"/>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4" name="Footer Placeholder 3">
            <a:extLst>
              <a:ext uri="{FF2B5EF4-FFF2-40B4-BE49-F238E27FC236}">
                <a16:creationId xmlns:a16="http://schemas.microsoft.com/office/drawing/2014/main" id="{5F15FF7B-0D3C-436D-A740-3558BF05E2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F5084B-5506-436E-8096-4F1EE6D2EF44}"/>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2041898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EB0E42-858B-4828-8E51-D88725318D27}"/>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3" name="Footer Placeholder 2">
            <a:extLst>
              <a:ext uri="{FF2B5EF4-FFF2-40B4-BE49-F238E27FC236}">
                <a16:creationId xmlns:a16="http://schemas.microsoft.com/office/drawing/2014/main" id="{517EACBC-278B-46C7-AA56-FC7F26A196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E8BD25-CCDE-4372-B654-C462730A46AA}"/>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3833206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888D8-A0CD-4EF4-BEB3-94F4B11149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117D8C-D511-43E9-9A2F-45AD8F47AA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6CF8F53-8250-4313-85BD-8B735914B0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A5CF7D-9FF8-44F6-B227-01C2273D40BE}"/>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6" name="Footer Placeholder 5">
            <a:extLst>
              <a:ext uri="{FF2B5EF4-FFF2-40B4-BE49-F238E27FC236}">
                <a16:creationId xmlns:a16="http://schemas.microsoft.com/office/drawing/2014/main" id="{A0C3E644-C708-481F-BB9A-22A7193CF4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8BD442-F5AD-4168-A6DD-96131343910B}"/>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367698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E5D00-0385-418D-8BC9-87D1F9F195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CC961ED-4458-497D-8DB3-B3C0AB13E1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6309275-29E3-4960-BD85-8507D6A77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499907-249B-4C6E-87E8-F22230B97003}"/>
              </a:ext>
            </a:extLst>
          </p:cNvPr>
          <p:cNvSpPr>
            <a:spLocks noGrp="1"/>
          </p:cNvSpPr>
          <p:nvPr>
            <p:ph type="dt" sz="half" idx="10"/>
          </p:nvPr>
        </p:nvSpPr>
        <p:spPr/>
        <p:txBody>
          <a:bodyPr/>
          <a:lstStyle/>
          <a:p>
            <a:fld id="{618CC4A2-7745-46D1-A790-9C065AEA402D}" type="datetimeFigureOut">
              <a:rPr lang="en-US" smtClean="0"/>
              <a:t>11/21/2021</a:t>
            </a:fld>
            <a:endParaRPr lang="en-US"/>
          </a:p>
        </p:txBody>
      </p:sp>
      <p:sp>
        <p:nvSpPr>
          <p:cNvPr id="6" name="Footer Placeholder 5">
            <a:extLst>
              <a:ext uri="{FF2B5EF4-FFF2-40B4-BE49-F238E27FC236}">
                <a16:creationId xmlns:a16="http://schemas.microsoft.com/office/drawing/2014/main" id="{D0B84E88-9484-445E-B436-B68CB01150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3473B4-0F1D-4D1E-A982-D06FCB6CA44F}"/>
              </a:ext>
            </a:extLst>
          </p:cNvPr>
          <p:cNvSpPr>
            <a:spLocks noGrp="1"/>
          </p:cNvSpPr>
          <p:nvPr>
            <p:ph type="sldNum" sz="quarter" idx="12"/>
          </p:nvPr>
        </p:nvSpPr>
        <p:spPr/>
        <p:txBody>
          <a:bodyPr/>
          <a:lstStyle/>
          <a:p>
            <a:fld id="{E8C41EBF-EC59-4C7D-A252-6557F1CCB5DB}" type="slidenum">
              <a:rPr lang="en-US" smtClean="0"/>
              <a:t>‹#›</a:t>
            </a:fld>
            <a:endParaRPr lang="en-US"/>
          </a:p>
        </p:txBody>
      </p:sp>
    </p:spTree>
    <p:extLst>
      <p:ext uri="{BB962C8B-B14F-4D97-AF65-F5344CB8AC3E}">
        <p14:creationId xmlns:p14="http://schemas.microsoft.com/office/powerpoint/2010/main" val="725800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415879-092C-4EFB-8994-85C0DC725E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10F114-5AC1-489C-BC43-D339EC39D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E354FC-1468-4A4D-9C12-D9E6370A40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8CC4A2-7745-46D1-A790-9C065AEA402D}" type="datetimeFigureOut">
              <a:rPr lang="en-US" smtClean="0"/>
              <a:t>11/21/2021</a:t>
            </a:fld>
            <a:endParaRPr lang="en-US"/>
          </a:p>
        </p:txBody>
      </p:sp>
      <p:sp>
        <p:nvSpPr>
          <p:cNvPr id="5" name="Footer Placeholder 4">
            <a:extLst>
              <a:ext uri="{FF2B5EF4-FFF2-40B4-BE49-F238E27FC236}">
                <a16:creationId xmlns:a16="http://schemas.microsoft.com/office/drawing/2014/main" id="{2B024A66-27B7-4B49-BEDB-F5CB492DF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031B68-2B52-40DC-B76C-69031BEEBA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C41EBF-EC59-4C7D-A252-6557F1CCB5DB}" type="slidenum">
              <a:rPr lang="en-US" smtClean="0"/>
              <a:t>‹#›</a:t>
            </a:fld>
            <a:endParaRPr lang="en-US"/>
          </a:p>
        </p:txBody>
      </p:sp>
    </p:spTree>
    <p:extLst>
      <p:ext uri="{BB962C8B-B14F-4D97-AF65-F5344CB8AC3E}">
        <p14:creationId xmlns:p14="http://schemas.microsoft.com/office/powerpoint/2010/main" val="1591258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442-DC61-438C-BAAD-76447ECD9179}"/>
              </a:ext>
            </a:extLst>
          </p:cNvPr>
          <p:cNvSpPr>
            <a:spLocks noGrp="1"/>
          </p:cNvSpPr>
          <p:nvPr>
            <p:ph type="ctrTitle"/>
          </p:nvPr>
        </p:nvSpPr>
        <p:spPr>
          <a:xfrm>
            <a:off x="1048871" y="540591"/>
            <a:ext cx="9144000" cy="1313610"/>
          </a:xfrm>
        </p:spPr>
        <p:txBody>
          <a:bodyPr>
            <a:normAutofit fontScale="90000"/>
          </a:bodyPr>
          <a:lstStyle/>
          <a:p>
            <a:r>
              <a:rPr lang="nb-NO" dirty="0"/>
              <a:t>Graded Assignment in DTE-2502</a:t>
            </a:r>
            <a:endParaRPr lang="en-US" dirty="0"/>
          </a:p>
        </p:txBody>
      </p:sp>
      <p:sp>
        <p:nvSpPr>
          <p:cNvPr id="3" name="Subtitle 2">
            <a:extLst>
              <a:ext uri="{FF2B5EF4-FFF2-40B4-BE49-F238E27FC236}">
                <a16:creationId xmlns:a16="http://schemas.microsoft.com/office/drawing/2014/main" id="{E54199D6-9B5D-4259-A91D-8231A63894FA}"/>
              </a:ext>
            </a:extLst>
          </p:cNvPr>
          <p:cNvSpPr>
            <a:spLocks noGrp="1"/>
          </p:cNvSpPr>
          <p:nvPr>
            <p:ph type="subTitle" idx="1"/>
          </p:nvPr>
        </p:nvSpPr>
        <p:spPr>
          <a:xfrm>
            <a:off x="896471" y="1979427"/>
            <a:ext cx="9144000" cy="987891"/>
          </a:xfrm>
        </p:spPr>
        <p:txBody>
          <a:bodyPr/>
          <a:lstStyle/>
          <a:p>
            <a:r>
              <a:rPr lang="nb-NO" dirty="0"/>
              <a:t>Training self-driving Duck in Duckie Town simulator </a:t>
            </a:r>
          </a:p>
          <a:p>
            <a:r>
              <a:rPr lang="nb-NO" dirty="0"/>
              <a:t>using Deep Q Network algorithm</a:t>
            </a:r>
            <a:endParaRPr lang="en-US" dirty="0"/>
          </a:p>
        </p:txBody>
      </p:sp>
      <p:pic>
        <p:nvPicPr>
          <p:cNvPr id="1026" name="Picture 2">
            <a:extLst>
              <a:ext uri="{FF2B5EF4-FFF2-40B4-BE49-F238E27FC236}">
                <a16:creationId xmlns:a16="http://schemas.microsoft.com/office/drawing/2014/main" id="{31602A5A-B185-45A6-8849-56A27494CF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3679" y="3299013"/>
            <a:ext cx="5483493" cy="159095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923D2FBA-F91C-4565-BAEE-E2EBFCB5DE62}"/>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75801" y="2967318"/>
            <a:ext cx="5017094" cy="3636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0388771"/>
      </p:ext>
    </p:extLst>
  </p:cSld>
  <p:clrMapOvr>
    <a:masterClrMapping/>
  </p:clrMapOvr>
  <mc:AlternateContent xmlns:mc="http://schemas.openxmlformats.org/markup-compatibility/2006" xmlns:p14="http://schemas.microsoft.com/office/powerpoint/2010/main">
    <mc:Choice Requires="p14">
      <p:transition spd="slow" p14:dur="2000" advTm="20427"/>
    </mc:Choice>
    <mc:Fallback xmlns="">
      <p:transition spd="slow" advTm="2042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ED869-AC71-43D6-9396-76AF79546933}"/>
              </a:ext>
            </a:extLst>
          </p:cNvPr>
          <p:cNvSpPr>
            <a:spLocks noGrp="1"/>
          </p:cNvSpPr>
          <p:nvPr>
            <p:ph type="title"/>
          </p:nvPr>
        </p:nvSpPr>
        <p:spPr/>
        <p:txBody>
          <a:bodyPr/>
          <a:lstStyle/>
          <a:p>
            <a:r>
              <a:rPr lang="nb-NO" dirty="0"/>
              <a:t>Structure of the code</a:t>
            </a:r>
            <a:endParaRPr lang="en-US" dirty="0"/>
          </a:p>
        </p:txBody>
      </p:sp>
      <p:sp>
        <p:nvSpPr>
          <p:cNvPr id="3" name="Content Placeholder 2">
            <a:extLst>
              <a:ext uri="{FF2B5EF4-FFF2-40B4-BE49-F238E27FC236}">
                <a16:creationId xmlns:a16="http://schemas.microsoft.com/office/drawing/2014/main" id="{192788BF-5A08-47C0-A796-CB15D120681F}"/>
              </a:ext>
            </a:extLst>
          </p:cNvPr>
          <p:cNvSpPr>
            <a:spLocks noGrp="1"/>
          </p:cNvSpPr>
          <p:nvPr>
            <p:ph idx="1"/>
          </p:nvPr>
        </p:nvSpPr>
        <p:spPr>
          <a:xfrm>
            <a:off x="3281082" y="1825625"/>
            <a:ext cx="8072718" cy="4351338"/>
          </a:xfrm>
        </p:spPr>
        <p:txBody>
          <a:bodyPr/>
          <a:lstStyle/>
          <a:p>
            <a:pPr lvl="1"/>
            <a:r>
              <a:rPr lang="nb-NO" dirty="0"/>
              <a:t>args.py: hyper-parameters defined as arguments with defaults, like epsilon value, episodes, max timesteps etc.</a:t>
            </a:r>
          </a:p>
          <a:p>
            <a:pPr lvl="1"/>
            <a:r>
              <a:rPr lang="nb-NO" dirty="0"/>
              <a:t>dqn.py: where the CNN network and DQN methods implemented, «predict» and «train» implemented, where we train both neural networks.</a:t>
            </a:r>
          </a:p>
          <a:p>
            <a:pPr lvl="1"/>
            <a:r>
              <a:rPr lang="nb-NO" dirty="0"/>
              <a:t>dqn_train.py: training algorithm of DQN</a:t>
            </a:r>
          </a:p>
          <a:p>
            <a:pPr lvl="1"/>
            <a:r>
              <a:rPr lang="nb-NO" dirty="0"/>
              <a:t>dqn_test.py: testing algorithm of DQN where we drive the duck.</a:t>
            </a:r>
          </a:p>
        </p:txBody>
      </p:sp>
      <p:pic>
        <p:nvPicPr>
          <p:cNvPr id="6" name="Picture 5">
            <a:extLst>
              <a:ext uri="{FF2B5EF4-FFF2-40B4-BE49-F238E27FC236}">
                <a16:creationId xmlns:a16="http://schemas.microsoft.com/office/drawing/2014/main" id="{0413400D-323A-4406-A6A4-768F305E8BF4}"/>
              </a:ext>
            </a:extLst>
          </p:cNvPr>
          <p:cNvPicPr>
            <a:picLocks noChangeAspect="1"/>
          </p:cNvPicPr>
          <p:nvPr/>
        </p:nvPicPr>
        <p:blipFill>
          <a:blip r:embed="rId2"/>
          <a:stretch>
            <a:fillRect/>
          </a:stretch>
        </p:blipFill>
        <p:spPr>
          <a:xfrm>
            <a:off x="294573" y="1603458"/>
            <a:ext cx="3363027" cy="4865362"/>
          </a:xfrm>
          <a:prstGeom prst="rect">
            <a:avLst/>
          </a:prstGeom>
        </p:spPr>
      </p:pic>
    </p:spTree>
    <p:extLst>
      <p:ext uri="{BB962C8B-B14F-4D97-AF65-F5344CB8AC3E}">
        <p14:creationId xmlns:p14="http://schemas.microsoft.com/office/powerpoint/2010/main" val="3632315062"/>
      </p:ext>
    </p:extLst>
  </p:cSld>
  <p:clrMapOvr>
    <a:masterClrMapping/>
  </p:clrMapOvr>
  <mc:AlternateContent xmlns:mc="http://schemas.openxmlformats.org/markup-compatibility/2006" xmlns:p14="http://schemas.microsoft.com/office/powerpoint/2010/main">
    <mc:Choice Requires="p14">
      <p:transition spd="slow" p14:dur="2000" advTm="20831"/>
    </mc:Choice>
    <mc:Fallback xmlns="">
      <p:transition spd="slow" advTm="2083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3EB94-8238-44D3-8F8B-073359AEFECB}"/>
              </a:ext>
            </a:extLst>
          </p:cNvPr>
          <p:cNvSpPr>
            <a:spLocks noGrp="1"/>
          </p:cNvSpPr>
          <p:nvPr>
            <p:ph type="title"/>
          </p:nvPr>
        </p:nvSpPr>
        <p:spPr>
          <a:xfrm>
            <a:off x="7449954" y="529389"/>
            <a:ext cx="3903846" cy="1161299"/>
          </a:xfrm>
        </p:spPr>
        <p:txBody>
          <a:bodyPr/>
          <a:lstStyle/>
          <a:p>
            <a:r>
              <a:rPr lang="nb-NO" dirty="0"/>
              <a:t>DQN class</a:t>
            </a:r>
            <a:endParaRPr lang="en-US" dirty="0"/>
          </a:p>
        </p:txBody>
      </p:sp>
      <p:pic>
        <p:nvPicPr>
          <p:cNvPr id="12" name="Picture 11">
            <a:extLst>
              <a:ext uri="{FF2B5EF4-FFF2-40B4-BE49-F238E27FC236}">
                <a16:creationId xmlns:a16="http://schemas.microsoft.com/office/drawing/2014/main" id="{09B77415-7943-4A78-BD86-5F62853497E5}"/>
              </a:ext>
            </a:extLst>
          </p:cNvPr>
          <p:cNvPicPr>
            <a:picLocks noChangeAspect="1"/>
          </p:cNvPicPr>
          <p:nvPr/>
        </p:nvPicPr>
        <p:blipFill>
          <a:blip r:embed="rId2"/>
          <a:stretch>
            <a:fillRect/>
          </a:stretch>
        </p:blipFill>
        <p:spPr>
          <a:xfrm>
            <a:off x="228319" y="152400"/>
            <a:ext cx="6410325" cy="6553200"/>
          </a:xfrm>
          <a:prstGeom prst="rect">
            <a:avLst/>
          </a:prstGeom>
        </p:spPr>
      </p:pic>
    </p:spTree>
    <p:extLst>
      <p:ext uri="{BB962C8B-B14F-4D97-AF65-F5344CB8AC3E}">
        <p14:creationId xmlns:p14="http://schemas.microsoft.com/office/powerpoint/2010/main" val="3475748995"/>
      </p:ext>
    </p:extLst>
  </p:cSld>
  <p:clrMapOvr>
    <a:masterClrMapping/>
  </p:clrMapOvr>
  <mc:AlternateContent xmlns:mc="http://schemas.openxmlformats.org/markup-compatibility/2006" xmlns:p14="http://schemas.microsoft.com/office/powerpoint/2010/main">
    <mc:Choice Requires="p14">
      <p:transition spd="slow" p14:dur="2000" advTm="19624"/>
    </mc:Choice>
    <mc:Fallback xmlns="">
      <p:transition spd="slow" advTm="1962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090D6-6D8F-4C74-8534-D84CBBB73530}"/>
              </a:ext>
            </a:extLst>
          </p:cNvPr>
          <p:cNvSpPr>
            <a:spLocks noGrp="1"/>
          </p:cNvSpPr>
          <p:nvPr>
            <p:ph type="title"/>
          </p:nvPr>
        </p:nvSpPr>
        <p:spPr>
          <a:xfrm>
            <a:off x="351326" y="203099"/>
            <a:ext cx="9481251" cy="1200664"/>
          </a:xfrm>
        </p:spPr>
        <p:txBody>
          <a:bodyPr/>
          <a:lstStyle/>
          <a:p>
            <a:r>
              <a:rPr lang="nb-NO" dirty="0"/>
              <a:t>The CNN model</a:t>
            </a:r>
            <a:endParaRPr lang="en-US" dirty="0"/>
          </a:p>
        </p:txBody>
      </p:sp>
      <p:sp>
        <p:nvSpPr>
          <p:cNvPr id="13" name="TextBox 12">
            <a:extLst>
              <a:ext uri="{FF2B5EF4-FFF2-40B4-BE49-F238E27FC236}">
                <a16:creationId xmlns:a16="http://schemas.microsoft.com/office/drawing/2014/main" id="{41ABFFD6-40E1-47FA-8C27-32C954ADB343}"/>
              </a:ext>
            </a:extLst>
          </p:cNvPr>
          <p:cNvSpPr txBox="1"/>
          <p:nvPr/>
        </p:nvSpPr>
        <p:spPr>
          <a:xfrm>
            <a:off x="8899022" y="1403763"/>
            <a:ext cx="2958353" cy="1569660"/>
          </a:xfrm>
          <a:prstGeom prst="rect">
            <a:avLst/>
          </a:prstGeom>
          <a:noFill/>
        </p:spPr>
        <p:txBody>
          <a:bodyPr wrap="square">
            <a:spAutoFit/>
          </a:bodyPr>
          <a:lstStyle/>
          <a:p>
            <a:r>
              <a:rPr lang="en-US" sz="1200" dirty="0"/>
              <a:t>The model is mostly taken from:</a:t>
            </a:r>
          </a:p>
          <a:p>
            <a:r>
              <a:rPr lang="en-US" sz="1200" dirty="0"/>
              <a:t>P. </a:t>
            </a:r>
            <a:r>
              <a:rPr lang="en-US" sz="1200" dirty="0" err="1"/>
              <a:t>Almási</a:t>
            </a:r>
            <a:r>
              <a:rPr lang="en-US" sz="1200" dirty="0"/>
              <a:t>, R. Moni and B. </a:t>
            </a:r>
            <a:r>
              <a:rPr lang="en-US" sz="1200" dirty="0" err="1"/>
              <a:t>Gyires-Tóth</a:t>
            </a:r>
            <a:r>
              <a:rPr lang="en-US" sz="1200" dirty="0"/>
              <a:t>, "Robust Reinforcement Learning-based Autonomous Driving Agent for Simulation and Real World," 2020 International Joint Conference on Neural Networks (IJCNN), 2020, pp. 1-8, </a:t>
            </a:r>
            <a:r>
              <a:rPr lang="en-US" sz="1200" dirty="0" err="1"/>
              <a:t>doi</a:t>
            </a:r>
            <a:r>
              <a:rPr lang="en-US" sz="1200" dirty="0"/>
              <a:t>: 10.1109/IJCNN48605.2020.9207497.</a:t>
            </a:r>
          </a:p>
        </p:txBody>
      </p:sp>
      <p:pic>
        <p:nvPicPr>
          <p:cNvPr id="4" name="Picture 3">
            <a:extLst>
              <a:ext uri="{FF2B5EF4-FFF2-40B4-BE49-F238E27FC236}">
                <a16:creationId xmlns:a16="http://schemas.microsoft.com/office/drawing/2014/main" id="{1709A669-A64C-40CF-84B8-501A9CC547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326" y="1148303"/>
            <a:ext cx="8017529" cy="5506598"/>
          </a:xfrm>
          <a:prstGeom prst="rect">
            <a:avLst/>
          </a:prstGeom>
        </p:spPr>
      </p:pic>
    </p:spTree>
    <p:extLst>
      <p:ext uri="{BB962C8B-B14F-4D97-AF65-F5344CB8AC3E}">
        <p14:creationId xmlns:p14="http://schemas.microsoft.com/office/powerpoint/2010/main" val="2216490529"/>
      </p:ext>
    </p:extLst>
  </p:cSld>
  <p:clrMapOvr>
    <a:masterClrMapping/>
  </p:clrMapOvr>
  <mc:AlternateContent xmlns:mc="http://schemas.openxmlformats.org/markup-compatibility/2006" xmlns:p14="http://schemas.microsoft.com/office/powerpoint/2010/main">
    <mc:Choice Requires="p14">
      <p:transition spd="slow" p14:dur="2000" advTm="21133"/>
    </mc:Choice>
    <mc:Fallback xmlns="">
      <p:transition spd="slow" advTm="2113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7020D7-2202-4161-A27B-7ECCE6B978C3}"/>
              </a:ext>
            </a:extLst>
          </p:cNvPr>
          <p:cNvPicPr>
            <a:picLocks noChangeAspect="1"/>
          </p:cNvPicPr>
          <p:nvPr/>
        </p:nvPicPr>
        <p:blipFill>
          <a:blip r:embed="rId2"/>
          <a:stretch>
            <a:fillRect/>
          </a:stretch>
        </p:blipFill>
        <p:spPr>
          <a:xfrm>
            <a:off x="-173255" y="209031"/>
            <a:ext cx="7834964" cy="6439937"/>
          </a:xfrm>
          <a:prstGeom prst="rect">
            <a:avLst/>
          </a:prstGeom>
        </p:spPr>
      </p:pic>
      <p:sp>
        <p:nvSpPr>
          <p:cNvPr id="5" name="TextBox 4">
            <a:extLst>
              <a:ext uri="{FF2B5EF4-FFF2-40B4-BE49-F238E27FC236}">
                <a16:creationId xmlns:a16="http://schemas.microsoft.com/office/drawing/2014/main" id="{E4438B09-DDE5-4849-A917-DB2A440444D3}"/>
              </a:ext>
            </a:extLst>
          </p:cNvPr>
          <p:cNvSpPr txBox="1"/>
          <p:nvPr/>
        </p:nvSpPr>
        <p:spPr>
          <a:xfrm>
            <a:off x="8362863" y="4980538"/>
            <a:ext cx="3632386" cy="830997"/>
          </a:xfrm>
          <a:prstGeom prst="rect">
            <a:avLst/>
          </a:prstGeom>
          <a:noFill/>
        </p:spPr>
        <p:txBody>
          <a:bodyPr wrap="square">
            <a:spAutoFit/>
          </a:bodyPr>
          <a:lstStyle/>
          <a:p>
            <a:r>
              <a:rPr lang="en-US" sz="1200" b="1" dirty="0"/>
              <a:t>Source:</a:t>
            </a:r>
            <a:r>
              <a:rPr lang="en-US" sz="1200" dirty="0"/>
              <a:t> </a:t>
            </a:r>
            <a:r>
              <a:rPr lang="en-US" sz="1200" dirty="0" err="1"/>
              <a:t>Mnih</a:t>
            </a:r>
            <a:r>
              <a:rPr lang="en-US" sz="1200" dirty="0"/>
              <a:t>, V., </a:t>
            </a:r>
            <a:r>
              <a:rPr lang="en-US" sz="1200" dirty="0" err="1"/>
              <a:t>Kavukcuoglu</a:t>
            </a:r>
            <a:r>
              <a:rPr lang="en-US" sz="1200" dirty="0"/>
              <a:t>, K., Silver, D. et al. Human-level control through deep reinforcement learning. Nature 518, 529–533</a:t>
            </a:r>
          </a:p>
          <a:p>
            <a:r>
              <a:rPr lang="en-US" sz="1200" dirty="0"/>
              <a:t>(Nature 2015). https://doi.org/10.1038/nature14236</a:t>
            </a:r>
          </a:p>
        </p:txBody>
      </p:sp>
    </p:spTree>
    <p:extLst>
      <p:ext uri="{BB962C8B-B14F-4D97-AF65-F5344CB8AC3E}">
        <p14:creationId xmlns:p14="http://schemas.microsoft.com/office/powerpoint/2010/main" val="1995984693"/>
      </p:ext>
    </p:extLst>
  </p:cSld>
  <p:clrMapOvr>
    <a:masterClrMapping/>
  </p:clrMapOvr>
  <mc:AlternateContent xmlns:mc="http://schemas.openxmlformats.org/markup-compatibility/2006" xmlns:p14="http://schemas.microsoft.com/office/powerpoint/2010/main">
    <mc:Choice Requires="p14">
      <p:transition spd="slow" p14:dur="2000" advTm="18254"/>
    </mc:Choice>
    <mc:Fallback xmlns="">
      <p:transition spd="slow" advTm="1825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4310B3-4328-4C6F-932A-9F2B72700B09}"/>
              </a:ext>
            </a:extLst>
          </p:cNvPr>
          <p:cNvPicPr>
            <a:picLocks noChangeAspect="1"/>
          </p:cNvPicPr>
          <p:nvPr/>
        </p:nvPicPr>
        <p:blipFill>
          <a:blip r:embed="rId2"/>
          <a:stretch>
            <a:fillRect/>
          </a:stretch>
        </p:blipFill>
        <p:spPr>
          <a:xfrm>
            <a:off x="5504985" y="1020278"/>
            <a:ext cx="6687015" cy="5149517"/>
          </a:xfrm>
          <a:prstGeom prst="rect">
            <a:avLst/>
          </a:prstGeom>
        </p:spPr>
      </p:pic>
      <p:pic>
        <p:nvPicPr>
          <p:cNvPr id="3" name="Picture 2">
            <a:extLst>
              <a:ext uri="{FF2B5EF4-FFF2-40B4-BE49-F238E27FC236}">
                <a16:creationId xmlns:a16="http://schemas.microsoft.com/office/drawing/2014/main" id="{E138130C-DE7D-47B5-AB32-0E39BAD4396C}"/>
              </a:ext>
            </a:extLst>
          </p:cNvPr>
          <p:cNvPicPr>
            <a:picLocks noChangeAspect="1"/>
          </p:cNvPicPr>
          <p:nvPr/>
        </p:nvPicPr>
        <p:blipFill>
          <a:blip r:embed="rId3"/>
          <a:stretch>
            <a:fillRect/>
          </a:stretch>
        </p:blipFill>
        <p:spPr>
          <a:xfrm>
            <a:off x="147734" y="252565"/>
            <a:ext cx="5881109" cy="6436099"/>
          </a:xfrm>
          <a:prstGeom prst="rect">
            <a:avLst/>
          </a:prstGeom>
        </p:spPr>
      </p:pic>
      <p:sp>
        <p:nvSpPr>
          <p:cNvPr id="9" name="Rectangle 8">
            <a:extLst>
              <a:ext uri="{FF2B5EF4-FFF2-40B4-BE49-F238E27FC236}">
                <a16:creationId xmlns:a16="http://schemas.microsoft.com/office/drawing/2014/main" id="{16F5E386-4132-4964-8A86-4B983E1131DA}"/>
              </a:ext>
            </a:extLst>
          </p:cNvPr>
          <p:cNvSpPr/>
          <p:nvPr/>
        </p:nvSpPr>
        <p:spPr>
          <a:xfrm>
            <a:off x="6429676" y="2762451"/>
            <a:ext cx="3465095" cy="539014"/>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7A16C5CD-F520-4C0D-A36E-6DFDEB9B4305}"/>
              </a:ext>
            </a:extLst>
          </p:cNvPr>
          <p:cNvSpPr/>
          <p:nvPr/>
        </p:nvSpPr>
        <p:spPr>
          <a:xfrm>
            <a:off x="6274067" y="2338939"/>
            <a:ext cx="4891238" cy="243040"/>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FF0000"/>
              </a:solidFill>
            </a:endParaRPr>
          </a:p>
        </p:txBody>
      </p:sp>
      <p:cxnSp>
        <p:nvCxnSpPr>
          <p:cNvPr id="13" name="Straight Arrow Connector 12">
            <a:extLst>
              <a:ext uri="{FF2B5EF4-FFF2-40B4-BE49-F238E27FC236}">
                <a16:creationId xmlns:a16="http://schemas.microsoft.com/office/drawing/2014/main" id="{195BC074-6899-432D-9357-DDDDC6F4ACFD}"/>
              </a:ext>
            </a:extLst>
          </p:cNvPr>
          <p:cNvCxnSpPr>
            <a:cxnSpLocks/>
          </p:cNvCxnSpPr>
          <p:nvPr/>
        </p:nvCxnSpPr>
        <p:spPr>
          <a:xfrm flipH="1">
            <a:off x="2411506" y="2444817"/>
            <a:ext cx="3862561" cy="164308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2B62B62-22DE-48DE-9961-B11674D2011E}"/>
              </a:ext>
            </a:extLst>
          </p:cNvPr>
          <p:cNvCxnSpPr>
            <a:cxnSpLocks/>
          </p:cNvCxnSpPr>
          <p:nvPr/>
        </p:nvCxnSpPr>
        <p:spPr>
          <a:xfrm flipH="1">
            <a:off x="3863788" y="3171524"/>
            <a:ext cx="2565888" cy="23199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7611269"/>
      </p:ext>
    </p:extLst>
  </p:cSld>
  <p:clrMapOvr>
    <a:masterClrMapping/>
  </p:clrMapOvr>
  <mc:AlternateContent xmlns:mc="http://schemas.openxmlformats.org/markup-compatibility/2006" xmlns:p14="http://schemas.microsoft.com/office/powerpoint/2010/main">
    <mc:Choice Requires="p14">
      <p:transition spd="slow" p14:dur="2000" advTm="18081"/>
    </mc:Choice>
    <mc:Fallback xmlns="">
      <p:transition spd="slow" advTm="1808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4310B3-4328-4C6F-932A-9F2B72700B09}"/>
              </a:ext>
            </a:extLst>
          </p:cNvPr>
          <p:cNvPicPr>
            <a:picLocks noChangeAspect="1"/>
          </p:cNvPicPr>
          <p:nvPr/>
        </p:nvPicPr>
        <p:blipFill>
          <a:blip r:embed="rId2"/>
          <a:stretch>
            <a:fillRect/>
          </a:stretch>
        </p:blipFill>
        <p:spPr>
          <a:xfrm>
            <a:off x="5957363" y="1028424"/>
            <a:ext cx="6234637" cy="4801151"/>
          </a:xfrm>
          <a:prstGeom prst="rect">
            <a:avLst/>
          </a:prstGeom>
        </p:spPr>
      </p:pic>
      <p:pic>
        <p:nvPicPr>
          <p:cNvPr id="7" name="Picture 6">
            <a:extLst>
              <a:ext uri="{FF2B5EF4-FFF2-40B4-BE49-F238E27FC236}">
                <a16:creationId xmlns:a16="http://schemas.microsoft.com/office/drawing/2014/main" id="{4C477C16-F08F-45FD-BA7C-D2FDC1DF715C}"/>
              </a:ext>
            </a:extLst>
          </p:cNvPr>
          <p:cNvPicPr>
            <a:picLocks noChangeAspect="1"/>
          </p:cNvPicPr>
          <p:nvPr/>
        </p:nvPicPr>
        <p:blipFill>
          <a:blip r:embed="rId3"/>
          <a:stretch>
            <a:fillRect/>
          </a:stretch>
        </p:blipFill>
        <p:spPr>
          <a:xfrm>
            <a:off x="200727" y="689359"/>
            <a:ext cx="5962650" cy="5705475"/>
          </a:xfrm>
          <a:prstGeom prst="rect">
            <a:avLst/>
          </a:prstGeom>
        </p:spPr>
      </p:pic>
      <p:sp>
        <p:nvSpPr>
          <p:cNvPr id="5" name="Rectangle 4">
            <a:extLst>
              <a:ext uri="{FF2B5EF4-FFF2-40B4-BE49-F238E27FC236}">
                <a16:creationId xmlns:a16="http://schemas.microsoft.com/office/drawing/2014/main" id="{52BD9B91-9EB2-4E0A-AF04-CB472FF5BC34}"/>
              </a:ext>
            </a:extLst>
          </p:cNvPr>
          <p:cNvSpPr/>
          <p:nvPr/>
        </p:nvSpPr>
        <p:spPr>
          <a:xfrm flipV="1">
            <a:off x="6930189" y="3111365"/>
            <a:ext cx="4649003" cy="4307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C906CD-1F2B-4608-A09D-9CC145269400}"/>
              </a:ext>
            </a:extLst>
          </p:cNvPr>
          <p:cNvSpPr/>
          <p:nvPr/>
        </p:nvSpPr>
        <p:spPr>
          <a:xfrm>
            <a:off x="6776185" y="3542097"/>
            <a:ext cx="2820202"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0D3939C4-AA22-4B9B-8D9C-F2A5CB6AC90A}"/>
              </a:ext>
            </a:extLst>
          </p:cNvPr>
          <p:cNvCxnSpPr>
            <a:cxnSpLocks/>
          </p:cNvCxnSpPr>
          <p:nvPr/>
        </p:nvCxnSpPr>
        <p:spPr>
          <a:xfrm flipH="1" flipV="1">
            <a:off x="3854824" y="2638251"/>
            <a:ext cx="3075366" cy="59583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F4A7198-9EA3-4C28-B604-D83DFDA128C6}"/>
              </a:ext>
            </a:extLst>
          </p:cNvPr>
          <p:cNvCxnSpPr>
            <a:cxnSpLocks/>
          </p:cNvCxnSpPr>
          <p:nvPr/>
        </p:nvCxnSpPr>
        <p:spPr>
          <a:xfrm flipH="1">
            <a:off x="4545106" y="3664820"/>
            <a:ext cx="2231079" cy="58054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806501"/>
      </p:ext>
    </p:extLst>
  </p:cSld>
  <p:clrMapOvr>
    <a:masterClrMapping/>
  </p:clrMapOvr>
  <mc:AlternateContent xmlns:mc="http://schemas.openxmlformats.org/markup-compatibility/2006" xmlns:p14="http://schemas.microsoft.com/office/powerpoint/2010/main">
    <mc:Choice Requires="p14">
      <p:transition spd="slow" p14:dur="2000" advTm="20599"/>
    </mc:Choice>
    <mc:Fallback xmlns="">
      <p:transition spd="slow" advTm="20599"/>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4310B3-4328-4C6F-932A-9F2B72700B09}"/>
              </a:ext>
            </a:extLst>
          </p:cNvPr>
          <p:cNvPicPr>
            <a:picLocks noChangeAspect="1"/>
          </p:cNvPicPr>
          <p:nvPr/>
        </p:nvPicPr>
        <p:blipFill>
          <a:blip r:embed="rId2"/>
          <a:stretch>
            <a:fillRect/>
          </a:stretch>
        </p:blipFill>
        <p:spPr>
          <a:xfrm>
            <a:off x="5775686" y="956110"/>
            <a:ext cx="6234637" cy="4801151"/>
          </a:xfrm>
          <a:prstGeom prst="rect">
            <a:avLst/>
          </a:prstGeom>
        </p:spPr>
      </p:pic>
      <p:pic>
        <p:nvPicPr>
          <p:cNvPr id="16" name="Picture 15">
            <a:extLst>
              <a:ext uri="{FF2B5EF4-FFF2-40B4-BE49-F238E27FC236}">
                <a16:creationId xmlns:a16="http://schemas.microsoft.com/office/drawing/2014/main" id="{300AA5E6-2D7D-4829-B1BB-32CFBF15D978}"/>
              </a:ext>
            </a:extLst>
          </p:cNvPr>
          <p:cNvPicPr>
            <a:picLocks noChangeAspect="1"/>
          </p:cNvPicPr>
          <p:nvPr/>
        </p:nvPicPr>
        <p:blipFill>
          <a:blip r:embed="rId3"/>
          <a:stretch>
            <a:fillRect/>
          </a:stretch>
        </p:blipFill>
        <p:spPr>
          <a:xfrm>
            <a:off x="288457" y="71437"/>
            <a:ext cx="5915025" cy="6715125"/>
          </a:xfrm>
          <a:prstGeom prst="rect">
            <a:avLst/>
          </a:prstGeom>
        </p:spPr>
      </p:pic>
      <p:sp>
        <p:nvSpPr>
          <p:cNvPr id="6" name="Rectangle 5">
            <a:extLst>
              <a:ext uri="{FF2B5EF4-FFF2-40B4-BE49-F238E27FC236}">
                <a16:creationId xmlns:a16="http://schemas.microsoft.com/office/drawing/2014/main" id="{CEC906CD-1F2B-4608-A09D-9CC145269400}"/>
              </a:ext>
            </a:extLst>
          </p:cNvPr>
          <p:cNvSpPr/>
          <p:nvPr/>
        </p:nvSpPr>
        <p:spPr>
          <a:xfrm>
            <a:off x="227147" y="71436"/>
            <a:ext cx="4757229" cy="30508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F39B84-71BF-44B6-AA94-BEBAA313A84F}"/>
              </a:ext>
            </a:extLst>
          </p:cNvPr>
          <p:cNvSpPr/>
          <p:nvPr/>
        </p:nvSpPr>
        <p:spPr>
          <a:xfrm>
            <a:off x="6516302" y="3609475"/>
            <a:ext cx="5241084" cy="33688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1B3D4EBB-76E6-407E-A1A2-C288B4DE3D42}"/>
              </a:ext>
            </a:extLst>
          </p:cNvPr>
          <p:cNvCxnSpPr>
            <a:cxnSpLocks/>
          </p:cNvCxnSpPr>
          <p:nvPr/>
        </p:nvCxnSpPr>
        <p:spPr>
          <a:xfrm flipH="1" flipV="1">
            <a:off x="3962400" y="1319791"/>
            <a:ext cx="2505778" cy="235706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0DDA3C5-DE2D-45CD-A6C4-832D609B4D73}"/>
              </a:ext>
            </a:extLst>
          </p:cNvPr>
          <p:cNvSpPr/>
          <p:nvPr/>
        </p:nvSpPr>
        <p:spPr>
          <a:xfrm>
            <a:off x="6516301" y="3946359"/>
            <a:ext cx="5289209" cy="9432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672B110C-D4F4-45BD-97BB-FD61EA8142EA}"/>
              </a:ext>
            </a:extLst>
          </p:cNvPr>
          <p:cNvCxnSpPr/>
          <p:nvPr/>
        </p:nvCxnSpPr>
        <p:spPr>
          <a:xfrm flipH="1">
            <a:off x="5938787" y="4090738"/>
            <a:ext cx="52939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3475A3EF-0234-4105-9672-2908CFA64BCD}"/>
              </a:ext>
            </a:extLst>
          </p:cNvPr>
          <p:cNvSpPr/>
          <p:nvPr/>
        </p:nvSpPr>
        <p:spPr>
          <a:xfrm>
            <a:off x="675773" y="2739755"/>
            <a:ext cx="5420227" cy="284879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16AFD7F4-E81C-4623-A0A0-44B3B168A1C2}"/>
              </a:ext>
            </a:extLst>
          </p:cNvPr>
          <p:cNvCxnSpPr>
            <a:cxnSpLocks/>
          </p:cNvCxnSpPr>
          <p:nvPr/>
        </p:nvCxnSpPr>
        <p:spPr>
          <a:xfrm flipH="1">
            <a:off x="2788024" y="5034013"/>
            <a:ext cx="3959285" cy="137655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6D1168-18D6-4291-A9E1-2AC263A6958F}"/>
              </a:ext>
            </a:extLst>
          </p:cNvPr>
          <p:cNvSpPr txBox="1"/>
          <p:nvPr/>
        </p:nvSpPr>
        <p:spPr>
          <a:xfrm>
            <a:off x="6773504" y="5692949"/>
            <a:ext cx="3959284" cy="923330"/>
          </a:xfrm>
          <a:prstGeom prst="rect">
            <a:avLst/>
          </a:prstGeom>
          <a:noFill/>
        </p:spPr>
        <p:txBody>
          <a:bodyPr wrap="square" rtlCol="0">
            <a:spAutoFit/>
          </a:bodyPr>
          <a:lstStyle/>
          <a:p>
            <a:r>
              <a:rPr lang="nb-NO" b="1" dirty="0"/>
              <a:t>Note:</a:t>
            </a:r>
            <a:r>
              <a:rPr lang="nb-NO" dirty="0"/>
              <a:t> In Polyak averaging (soft update) as we have, the update is on every timestep, </a:t>
            </a:r>
            <a:r>
              <a:rPr lang="nb-NO" b="1" dirty="0"/>
              <a:t>not</a:t>
            </a:r>
            <a:r>
              <a:rPr lang="nb-NO" dirty="0"/>
              <a:t> «every C step»</a:t>
            </a:r>
            <a:endParaRPr lang="en-US" dirty="0"/>
          </a:p>
        </p:txBody>
      </p:sp>
    </p:spTree>
    <p:extLst>
      <p:ext uri="{BB962C8B-B14F-4D97-AF65-F5344CB8AC3E}">
        <p14:creationId xmlns:p14="http://schemas.microsoft.com/office/powerpoint/2010/main" val="2842896820"/>
      </p:ext>
    </p:extLst>
  </p:cSld>
  <p:clrMapOvr>
    <a:masterClrMapping/>
  </p:clrMapOvr>
  <mc:AlternateContent xmlns:mc="http://schemas.openxmlformats.org/markup-compatibility/2006" xmlns:p14="http://schemas.microsoft.com/office/powerpoint/2010/main">
    <mc:Choice Requires="p14">
      <p:transition spd="slow" p14:dur="2000" advTm="18440"/>
    </mc:Choice>
    <mc:Fallback xmlns="">
      <p:transition spd="slow" advTm="1844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DD240-EA5F-47A8-8D31-687B3B1F3E9C}"/>
              </a:ext>
            </a:extLst>
          </p:cNvPr>
          <p:cNvSpPr>
            <a:spLocks noGrp="1"/>
          </p:cNvSpPr>
          <p:nvPr>
            <p:ph type="title"/>
          </p:nvPr>
        </p:nvSpPr>
        <p:spPr>
          <a:xfrm>
            <a:off x="904774" y="664144"/>
            <a:ext cx="5191226" cy="506780"/>
          </a:xfrm>
        </p:spPr>
        <p:txBody>
          <a:bodyPr>
            <a:noAutofit/>
          </a:bodyPr>
          <a:lstStyle/>
          <a:p>
            <a:r>
              <a:rPr lang="nb-NO" sz="3200" dirty="0"/>
              <a:t>Training results (10,000 timesteps, 500 per episode)</a:t>
            </a:r>
            <a:endParaRPr lang="en-US" sz="3200" dirty="0"/>
          </a:p>
        </p:txBody>
      </p:sp>
      <p:sp>
        <p:nvSpPr>
          <p:cNvPr id="7" name="TextBox 6">
            <a:extLst>
              <a:ext uri="{FF2B5EF4-FFF2-40B4-BE49-F238E27FC236}">
                <a16:creationId xmlns:a16="http://schemas.microsoft.com/office/drawing/2014/main" id="{4A09FE3C-1B8A-4EA2-9768-897B0DDAC79B}"/>
              </a:ext>
            </a:extLst>
          </p:cNvPr>
          <p:cNvSpPr txBox="1"/>
          <p:nvPr/>
        </p:nvSpPr>
        <p:spPr>
          <a:xfrm>
            <a:off x="7797709" y="3170207"/>
            <a:ext cx="3121752" cy="369332"/>
          </a:xfrm>
          <a:prstGeom prst="rect">
            <a:avLst/>
          </a:prstGeom>
          <a:noFill/>
        </p:spPr>
        <p:txBody>
          <a:bodyPr wrap="none" rtlCol="0">
            <a:spAutoFit/>
          </a:bodyPr>
          <a:lstStyle/>
          <a:p>
            <a:r>
              <a:rPr lang="nb-NO" dirty="0"/>
              <a:t>Hyper-parameters from args.py</a:t>
            </a:r>
            <a:endParaRPr lang="en-US" dirty="0"/>
          </a:p>
        </p:txBody>
      </p:sp>
      <p:pic>
        <p:nvPicPr>
          <p:cNvPr id="5" name="Picture 4">
            <a:extLst>
              <a:ext uri="{FF2B5EF4-FFF2-40B4-BE49-F238E27FC236}">
                <a16:creationId xmlns:a16="http://schemas.microsoft.com/office/drawing/2014/main" id="{9F15683B-14DA-4FEC-B0CF-E5F12F5DADF7}"/>
              </a:ext>
            </a:extLst>
          </p:cNvPr>
          <p:cNvPicPr>
            <a:picLocks noChangeAspect="1"/>
          </p:cNvPicPr>
          <p:nvPr/>
        </p:nvPicPr>
        <p:blipFill>
          <a:blip r:embed="rId2"/>
          <a:stretch>
            <a:fillRect/>
          </a:stretch>
        </p:blipFill>
        <p:spPr>
          <a:xfrm>
            <a:off x="290288" y="2211308"/>
            <a:ext cx="6661738" cy="4441159"/>
          </a:xfrm>
          <a:prstGeom prst="rect">
            <a:avLst/>
          </a:prstGeom>
        </p:spPr>
      </p:pic>
      <p:pic>
        <p:nvPicPr>
          <p:cNvPr id="13" name="Picture 12">
            <a:extLst>
              <a:ext uri="{FF2B5EF4-FFF2-40B4-BE49-F238E27FC236}">
                <a16:creationId xmlns:a16="http://schemas.microsoft.com/office/drawing/2014/main" id="{57AD9C25-617A-4416-B0EF-90FFED94AD39}"/>
              </a:ext>
            </a:extLst>
          </p:cNvPr>
          <p:cNvPicPr>
            <a:picLocks noChangeAspect="1"/>
          </p:cNvPicPr>
          <p:nvPr/>
        </p:nvPicPr>
        <p:blipFill>
          <a:blip r:embed="rId3"/>
          <a:stretch>
            <a:fillRect/>
          </a:stretch>
        </p:blipFill>
        <p:spPr>
          <a:xfrm>
            <a:off x="6470556" y="87966"/>
            <a:ext cx="5400675" cy="2038350"/>
          </a:xfrm>
          <a:prstGeom prst="rect">
            <a:avLst/>
          </a:prstGeom>
        </p:spPr>
      </p:pic>
      <p:sp>
        <p:nvSpPr>
          <p:cNvPr id="9" name="Arrow: Down 8">
            <a:extLst>
              <a:ext uri="{FF2B5EF4-FFF2-40B4-BE49-F238E27FC236}">
                <a16:creationId xmlns:a16="http://schemas.microsoft.com/office/drawing/2014/main" id="{0CEB60E0-A0C6-48AF-8932-8706792E3680}"/>
              </a:ext>
            </a:extLst>
          </p:cNvPr>
          <p:cNvSpPr/>
          <p:nvPr/>
        </p:nvSpPr>
        <p:spPr>
          <a:xfrm rot="10800000">
            <a:off x="8983201" y="2061592"/>
            <a:ext cx="375384" cy="10299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F812C37-6DA8-43BD-9809-B7FCE51928F6}"/>
              </a:ext>
            </a:extLst>
          </p:cNvPr>
          <p:cNvSpPr txBox="1"/>
          <p:nvPr/>
        </p:nvSpPr>
        <p:spPr>
          <a:xfrm>
            <a:off x="7324164" y="3901587"/>
            <a:ext cx="4317571" cy="2308324"/>
          </a:xfrm>
          <a:prstGeom prst="rect">
            <a:avLst/>
          </a:prstGeom>
          <a:noFill/>
        </p:spPr>
        <p:txBody>
          <a:bodyPr wrap="square" rtlCol="0">
            <a:spAutoFit/>
          </a:bodyPr>
          <a:lstStyle/>
          <a:p>
            <a:pPr marL="285750" indent="-285750">
              <a:buFont typeface="Arial" panose="020B0604020202020204" pitchFamily="34" charset="0"/>
              <a:buChar char="•"/>
            </a:pPr>
            <a:r>
              <a:rPr lang="nb-NO" dirty="0"/>
              <a:t>High oscillations. Probably because most choices are random, as we use greedy epsilon policy and that’s just first 40 episodes.</a:t>
            </a:r>
          </a:p>
          <a:p>
            <a:pPr marL="285750" indent="-285750">
              <a:buFont typeface="Arial" panose="020B0604020202020204" pitchFamily="34" charset="0"/>
              <a:buChar char="•"/>
            </a:pPr>
            <a:r>
              <a:rPr lang="nb-NO" dirty="0"/>
              <a:t>Or it’s possible the reward depends on the first state, e.g. if it starts from right lane it’s easier than if it starts from left lane.</a:t>
            </a:r>
            <a:endParaRPr lang="en-US" dirty="0"/>
          </a:p>
        </p:txBody>
      </p:sp>
    </p:spTree>
    <p:extLst>
      <p:ext uri="{BB962C8B-B14F-4D97-AF65-F5344CB8AC3E}">
        <p14:creationId xmlns:p14="http://schemas.microsoft.com/office/powerpoint/2010/main" val="3513445996"/>
      </p:ext>
    </p:extLst>
  </p:cSld>
  <p:clrMapOvr>
    <a:masterClrMapping/>
  </p:clrMapOvr>
  <mc:AlternateContent xmlns:mc="http://schemas.openxmlformats.org/markup-compatibility/2006" xmlns:p14="http://schemas.microsoft.com/office/powerpoint/2010/main">
    <mc:Choice Requires="p14">
      <p:transition spd="slow" p14:dur="2000" advTm="21110"/>
    </mc:Choice>
    <mc:Fallback xmlns="">
      <p:transition spd="slow" advTm="2111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C810C-DC1E-43E4-98F5-B5AAD1C9D0F0}"/>
              </a:ext>
            </a:extLst>
          </p:cNvPr>
          <p:cNvSpPr>
            <a:spLocks noGrp="1"/>
          </p:cNvSpPr>
          <p:nvPr>
            <p:ph type="title"/>
          </p:nvPr>
        </p:nvSpPr>
        <p:spPr/>
        <p:txBody>
          <a:bodyPr/>
          <a:lstStyle/>
          <a:p>
            <a:r>
              <a:rPr lang="nb-NO" dirty="0"/>
              <a:t>Test results (3000 timeteps, 10 episodes)</a:t>
            </a:r>
            <a:endParaRPr lang="en-US" dirty="0"/>
          </a:p>
        </p:txBody>
      </p:sp>
      <p:sp>
        <p:nvSpPr>
          <p:cNvPr id="10" name="TextBox 9">
            <a:extLst>
              <a:ext uri="{FF2B5EF4-FFF2-40B4-BE49-F238E27FC236}">
                <a16:creationId xmlns:a16="http://schemas.microsoft.com/office/drawing/2014/main" id="{15C937B7-63A1-4403-A479-67A197F3AD65}"/>
              </a:ext>
            </a:extLst>
          </p:cNvPr>
          <p:cNvSpPr txBox="1"/>
          <p:nvPr/>
        </p:nvSpPr>
        <p:spPr>
          <a:xfrm>
            <a:off x="5371723" y="1842618"/>
            <a:ext cx="6097604" cy="2308324"/>
          </a:xfrm>
          <a:prstGeom prst="rect">
            <a:avLst/>
          </a:prstGeom>
          <a:noFill/>
        </p:spPr>
        <p:txBody>
          <a:bodyPr wrap="square">
            <a:spAutoFit/>
          </a:bodyPr>
          <a:lstStyle/>
          <a:p>
            <a:pPr marL="342900" indent="-342900">
              <a:buFont typeface="Arial" panose="020B0604020202020204" pitchFamily="34" charset="0"/>
              <a:buChar char="•"/>
            </a:pPr>
            <a:r>
              <a:rPr lang="en-US" sz="2400" dirty="0">
                <a:solidFill>
                  <a:srgbClr val="000000"/>
                </a:solidFill>
                <a:cs typeface="Arial" panose="020B0604020202020204" pitchFamily="34" charset="0"/>
              </a:rPr>
              <a:t>Driving slow and not straight, rotating to left and right often, but drives usually on right lane.</a:t>
            </a:r>
            <a:endParaRPr lang="en-US" sz="2400" dirty="0">
              <a:cs typeface="Arial" panose="020B0604020202020204" pitchFamily="34" charset="0"/>
            </a:endParaRPr>
          </a:p>
          <a:p>
            <a:pPr marL="342900" indent="-342900">
              <a:buFont typeface="Arial" panose="020B0604020202020204" pitchFamily="34" charset="0"/>
              <a:buChar char="•"/>
            </a:pPr>
            <a:r>
              <a:rPr lang="en-US" sz="2400" dirty="0">
                <a:cs typeface="Arial" panose="020B0604020202020204" pitchFamily="34" charset="0"/>
              </a:rPr>
              <a:t>Managed to complete 3000 timesteps 6 of the 10 episodes</a:t>
            </a:r>
          </a:p>
          <a:p>
            <a:pPr marL="342900" indent="-342900">
              <a:buFont typeface="Arial" panose="020B0604020202020204" pitchFamily="34" charset="0"/>
              <a:buChar char="•"/>
            </a:pPr>
            <a:r>
              <a:rPr lang="en-US" sz="2400" dirty="0">
                <a:cs typeface="Arial" panose="020B0604020202020204" pitchFamily="34" charset="0"/>
              </a:rPr>
              <a:t>There’s room for improvement</a:t>
            </a:r>
          </a:p>
        </p:txBody>
      </p:sp>
      <p:sp>
        <p:nvSpPr>
          <p:cNvPr id="7" name="TextBox 6">
            <a:extLst>
              <a:ext uri="{FF2B5EF4-FFF2-40B4-BE49-F238E27FC236}">
                <a16:creationId xmlns:a16="http://schemas.microsoft.com/office/drawing/2014/main" id="{CA2488A4-60E5-4BF5-99B0-0D44C15B5323}"/>
              </a:ext>
            </a:extLst>
          </p:cNvPr>
          <p:cNvSpPr txBox="1"/>
          <p:nvPr/>
        </p:nvSpPr>
        <p:spPr>
          <a:xfrm>
            <a:off x="206188" y="1690688"/>
            <a:ext cx="5002305" cy="4524315"/>
          </a:xfrm>
          <a:prstGeom prst="rect">
            <a:avLst/>
          </a:prstGeom>
          <a:noFill/>
        </p:spPr>
        <p:txBody>
          <a:bodyPr wrap="square">
            <a:spAutoFit/>
          </a:bodyPr>
          <a:lstStyle/>
          <a:p>
            <a:pPr marL="285750" indent="-285750">
              <a:buFont typeface="Arial" panose="020B0604020202020204" pitchFamily="34" charset="0"/>
              <a:buChar char="•"/>
            </a:pPr>
            <a:r>
              <a:rPr lang="en-US" dirty="0"/>
              <a:t>Mean episode reward for each episode [18.193990420926497, 17.096928042131218, 17.875895629274385, 17.945090450506974, 16.224719470449763, 17.887463038299728, 17.20564739787699, 18.654975354245696, 13.11505056364926, 18.160128873544412]</a:t>
            </a:r>
          </a:p>
          <a:p>
            <a:pPr marL="285750" indent="-285750">
              <a:buFont typeface="Arial" panose="020B0604020202020204" pitchFamily="34" charset="0"/>
              <a:buChar char="•"/>
            </a:pPr>
            <a:r>
              <a:rPr lang="en-US" b="1" dirty="0"/>
              <a:t>Mean episode reward of all episodes: 17.235988924090492</a:t>
            </a:r>
          </a:p>
          <a:p>
            <a:pPr marL="285750" indent="-285750">
              <a:buFont typeface="Arial" panose="020B0604020202020204" pitchFamily="34" charset="0"/>
              <a:buChar char="•"/>
            </a:pPr>
            <a:r>
              <a:rPr lang="en-US" dirty="0"/>
              <a:t>Sum episode rewards for each episode: [54581.97126277953, 29475.10394463425, 53627.68688782308, 53835.271351520845, 20216.000460180403, 53662.38911489926, 27150.51159384989, 55964.92606273704, 9783.827720482332, 54480.386620633304]</a:t>
            </a:r>
          </a:p>
          <a:p>
            <a:pPr marL="285750" indent="-285750">
              <a:buFont typeface="Arial" panose="020B0604020202020204" pitchFamily="34" charset="0"/>
              <a:buChar char="•"/>
            </a:pPr>
            <a:r>
              <a:rPr lang="en-US" b="1" dirty="0"/>
              <a:t>Mean sum  episode reward: 41277.80750195399</a:t>
            </a:r>
          </a:p>
        </p:txBody>
      </p:sp>
    </p:spTree>
    <p:extLst>
      <p:ext uri="{BB962C8B-B14F-4D97-AF65-F5344CB8AC3E}">
        <p14:creationId xmlns:p14="http://schemas.microsoft.com/office/powerpoint/2010/main" val="2150077496"/>
      </p:ext>
    </p:extLst>
  </p:cSld>
  <p:clrMapOvr>
    <a:masterClrMapping/>
  </p:clrMapOvr>
  <mc:AlternateContent xmlns:mc="http://schemas.openxmlformats.org/markup-compatibility/2006" xmlns:p14="http://schemas.microsoft.com/office/powerpoint/2010/main">
    <mc:Choice Requires="p14">
      <p:transition spd="slow" p14:dur="2000" advTm="20506"/>
    </mc:Choice>
    <mc:Fallback xmlns="">
      <p:transition spd="slow" advTm="20506"/>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CE548-F87D-4725-8C13-E860678F32AD}"/>
              </a:ext>
            </a:extLst>
          </p:cNvPr>
          <p:cNvSpPr>
            <a:spLocks noGrp="1"/>
          </p:cNvSpPr>
          <p:nvPr>
            <p:ph type="title"/>
          </p:nvPr>
        </p:nvSpPr>
        <p:spPr/>
        <p:txBody>
          <a:bodyPr/>
          <a:lstStyle/>
          <a:p>
            <a:r>
              <a:rPr lang="nb-NO" dirty="0"/>
              <a:t>Conclusions</a:t>
            </a:r>
            <a:endParaRPr lang="en-US" dirty="0"/>
          </a:p>
        </p:txBody>
      </p:sp>
      <p:sp>
        <p:nvSpPr>
          <p:cNvPr id="5" name="TextBox 4">
            <a:extLst>
              <a:ext uri="{FF2B5EF4-FFF2-40B4-BE49-F238E27FC236}">
                <a16:creationId xmlns:a16="http://schemas.microsoft.com/office/drawing/2014/main" id="{26FEB78E-E972-442C-915D-5CB0834A7E03}"/>
              </a:ext>
            </a:extLst>
          </p:cNvPr>
          <p:cNvSpPr txBox="1"/>
          <p:nvPr/>
        </p:nvSpPr>
        <p:spPr>
          <a:xfrm>
            <a:off x="1191127" y="1397674"/>
            <a:ext cx="9569918" cy="5078313"/>
          </a:xfrm>
          <a:prstGeom prst="rect">
            <a:avLst/>
          </a:prstGeom>
          <a:noFill/>
        </p:spPr>
        <p:txBody>
          <a:bodyPr wrap="square">
            <a:spAutoFit/>
          </a:bodyPr>
          <a:lstStyle/>
          <a:p>
            <a:pPr marL="285750" indent="-285750">
              <a:buFont typeface="Arial" panose="020B0604020202020204" pitchFamily="34" charset="0"/>
              <a:buChar char="•"/>
            </a:pPr>
            <a:r>
              <a:rPr lang="nb-NO" sz="3600" dirty="0"/>
              <a:t>The algorithm does learn</a:t>
            </a:r>
          </a:p>
          <a:p>
            <a:pPr marL="285750" indent="-285750">
              <a:buFont typeface="Arial" panose="020B0604020202020204" pitchFamily="34" charset="0"/>
              <a:buChar char="•"/>
            </a:pPr>
            <a:r>
              <a:rPr lang="nb-NO" sz="3600" dirty="0"/>
              <a:t>More fine-tuning</a:t>
            </a:r>
          </a:p>
          <a:p>
            <a:pPr marL="285750" indent="-285750">
              <a:buFont typeface="Arial" panose="020B0604020202020204" pitchFamily="34" charset="0"/>
              <a:buChar char="•"/>
            </a:pPr>
            <a:r>
              <a:rPr lang="nb-NO" sz="3600" dirty="0"/>
              <a:t>Testing with different CNN architectures</a:t>
            </a:r>
          </a:p>
          <a:p>
            <a:pPr marL="285750" indent="-285750">
              <a:buFont typeface="Arial" panose="020B0604020202020204" pitchFamily="34" charset="0"/>
              <a:buChar char="•"/>
            </a:pPr>
            <a:r>
              <a:rPr lang="nb-NO" sz="3600" dirty="0"/>
              <a:t>Even simple Atari games require hours of training with DQN, and Duckie Town is more complicated environment.</a:t>
            </a:r>
          </a:p>
          <a:p>
            <a:pPr marL="285750" indent="-285750">
              <a:buFont typeface="Arial" panose="020B0604020202020204" pitchFamily="34" charset="0"/>
              <a:buChar char="•"/>
            </a:pPr>
            <a:r>
              <a:rPr lang="nb-NO" sz="3600" dirty="0"/>
              <a:t>But because of hardware and time limitations that was not possible (just 10k timesteps take ca 2 hours, but we may need 100k+ timesteps).</a:t>
            </a:r>
          </a:p>
        </p:txBody>
      </p:sp>
    </p:spTree>
    <p:extLst>
      <p:ext uri="{BB962C8B-B14F-4D97-AF65-F5344CB8AC3E}">
        <p14:creationId xmlns:p14="http://schemas.microsoft.com/office/powerpoint/2010/main" val="1245860090"/>
      </p:ext>
    </p:extLst>
  </p:cSld>
  <p:clrMapOvr>
    <a:masterClrMapping/>
  </p:clrMapOvr>
  <mc:AlternateContent xmlns:mc="http://schemas.openxmlformats.org/markup-compatibility/2006" xmlns:p14="http://schemas.microsoft.com/office/powerpoint/2010/main">
    <mc:Choice Requires="p14">
      <p:transition spd="slow" p14:dur="2000" advTm="20599"/>
    </mc:Choice>
    <mc:Fallback xmlns="">
      <p:transition spd="slow" advTm="2059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E9152-E80B-444D-810E-68F94F1A381D}"/>
              </a:ext>
            </a:extLst>
          </p:cNvPr>
          <p:cNvSpPr>
            <a:spLocks noGrp="1"/>
          </p:cNvSpPr>
          <p:nvPr>
            <p:ph type="title"/>
          </p:nvPr>
        </p:nvSpPr>
        <p:spPr/>
        <p:txBody>
          <a:bodyPr/>
          <a:lstStyle/>
          <a:p>
            <a:r>
              <a:rPr lang="nb-NO" dirty="0"/>
              <a:t>What is DQN?</a:t>
            </a:r>
            <a:endParaRPr lang="en-US" dirty="0"/>
          </a:p>
        </p:txBody>
      </p:sp>
      <p:sp>
        <p:nvSpPr>
          <p:cNvPr id="3" name="Content Placeholder 2">
            <a:extLst>
              <a:ext uri="{FF2B5EF4-FFF2-40B4-BE49-F238E27FC236}">
                <a16:creationId xmlns:a16="http://schemas.microsoft.com/office/drawing/2014/main" id="{3467F0C9-473A-4421-9612-7436A4189E5F}"/>
              </a:ext>
            </a:extLst>
          </p:cNvPr>
          <p:cNvSpPr>
            <a:spLocks noGrp="1"/>
          </p:cNvSpPr>
          <p:nvPr>
            <p:ph idx="1"/>
          </p:nvPr>
        </p:nvSpPr>
        <p:spPr>
          <a:xfrm>
            <a:off x="345141" y="1486694"/>
            <a:ext cx="10435154" cy="4351338"/>
          </a:xfrm>
        </p:spPr>
        <p:txBody>
          <a:bodyPr>
            <a:normAutofit/>
          </a:bodyPr>
          <a:lstStyle/>
          <a:p>
            <a:r>
              <a:rPr lang="nb-NO" dirty="0"/>
              <a:t>A reinforcement learning algorithm modeled from a human learning from experiences and optimizes his actions to get highest utility (reward here) given situations.</a:t>
            </a:r>
          </a:p>
          <a:p>
            <a:r>
              <a:rPr lang="nb-NO" dirty="0"/>
              <a:t>It uses 2 neural networks as part of the algorithm, functions as intelligence of the person, and Replay Buffer which functions as memory of the person.</a:t>
            </a:r>
          </a:p>
          <a:p>
            <a:endParaRPr lang="nb-NO" dirty="0"/>
          </a:p>
          <a:p>
            <a:endParaRPr lang="en-US" dirty="0"/>
          </a:p>
        </p:txBody>
      </p:sp>
    </p:spTree>
    <p:extLst>
      <p:ext uri="{BB962C8B-B14F-4D97-AF65-F5344CB8AC3E}">
        <p14:creationId xmlns:p14="http://schemas.microsoft.com/office/powerpoint/2010/main" val="1995643220"/>
      </p:ext>
    </p:extLst>
  </p:cSld>
  <p:clrMapOvr>
    <a:masterClrMapping/>
  </p:clrMapOvr>
  <mc:AlternateContent xmlns:mc="http://schemas.openxmlformats.org/markup-compatibility/2006" xmlns:p14="http://schemas.microsoft.com/office/powerpoint/2010/main">
    <mc:Choice Requires="p14">
      <p:transition spd="slow" p14:dur="2000" advTm="20320"/>
    </mc:Choice>
    <mc:Fallback xmlns="">
      <p:transition spd="slow" advTm="2032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CEFD7-5B64-43CC-AE0D-1CA8B7AE375E}"/>
              </a:ext>
            </a:extLst>
          </p:cNvPr>
          <p:cNvSpPr>
            <a:spLocks noGrp="1"/>
          </p:cNvSpPr>
          <p:nvPr>
            <p:ph type="title"/>
          </p:nvPr>
        </p:nvSpPr>
        <p:spPr/>
        <p:txBody>
          <a:bodyPr/>
          <a:lstStyle/>
          <a:p>
            <a:r>
              <a:rPr lang="nb-NO" dirty="0"/>
              <a:t>Conclusion</a:t>
            </a:r>
            <a:endParaRPr lang="en-US" dirty="0"/>
          </a:p>
        </p:txBody>
      </p:sp>
      <p:sp>
        <p:nvSpPr>
          <p:cNvPr id="3" name="TextBox 2">
            <a:extLst>
              <a:ext uri="{FF2B5EF4-FFF2-40B4-BE49-F238E27FC236}">
                <a16:creationId xmlns:a16="http://schemas.microsoft.com/office/drawing/2014/main" id="{07917B12-261D-4829-A31B-C5B04F1363D5}"/>
              </a:ext>
            </a:extLst>
          </p:cNvPr>
          <p:cNvSpPr txBox="1"/>
          <p:nvPr/>
        </p:nvSpPr>
        <p:spPr>
          <a:xfrm>
            <a:off x="1116530" y="1470259"/>
            <a:ext cx="9856270" cy="2246769"/>
          </a:xfrm>
          <a:prstGeom prst="rect">
            <a:avLst/>
          </a:prstGeom>
          <a:noFill/>
        </p:spPr>
        <p:txBody>
          <a:bodyPr wrap="square" rtlCol="0">
            <a:spAutoFit/>
          </a:bodyPr>
          <a:lstStyle/>
          <a:p>
            <a:pPr marL="285750" indent="-285750">
              <a:buFont typeface="Arial" panose="020B0604020202020204" pitchFamily="34" charset="0"/>
              <a:buChar char="•"/>
            </a:pPr>
            <a:r>
              <a:rPr lang="nb-NO" sz="2800" dirty="0"/>
              <a:t>Using Huber Loss could be better than MS</a:t>
            </a:r>
          </a:p>
          <a:p>
            <a:pPr marL="285750" indent="-285750">
              <a:buFont typeface="Arial" panose="020B0604020202020204" pitchFamily="34" charset="0"/>
              <a:buChar char="•"/>
            </a:pPr>
            <a:r>
              <a:rPr lang="nb-NO" sz="2800" dirty="0"/>
              <a:t>Better preprocessing like only showing white and yellow road lines to make processing input easier could improve performance (but only in this simple example, as we can’t ignore other cars and other traffic signs).</a:t>
            </a:r>
          </a:p>
        </p:txBody>
      </p:sp>
    </p:spTree>
    <p:extLst>
      <p:ext uri="{BB962C8B-B14F-4D97-AF65-F5344CB8AC3E}">
        <p14:creationId xmlns:p14="http://schemas.microsoft.com/office/powerpoint/2010/main" val="717274709"/>
      </p:ext>
    </p:extLst>
  </p:cSld>
  <p:clrMapOvr>
    <a:masterClrMapping/>
  </p:clrMapOvr>
  <mc:AlternateContent xmlns:mc="http://schemas.openxmlformats.org/markup-compatibility/2006" xmlns:p14="http://schemas.microsoft.com/office/powerpoint/2010/main">
    <mc:Choice Requires="p14">
      <p:transition spd="slow" p14:dur="2000" advTm="20437"/>
    </mc:Choice>
    <mc:Fallback xmlns="">
      <p:transition spd="slow" advTm="2043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240B-8497-4FB6-80E8-864DCB9D136B}"/>
              </a:ext>
            </a:extLst>
          </p:cNvPr>
          <p:cNvSpPr>
            <a:spLocks noGrp="1"/>
          </p:cNvSpPr>
          <p:nvPr>
            <p:ph type="title"/>
          </p:nvPr>
        </p:nvSpPr>
        <p:spPr/>
        <p:txBody>
          <a:bodyPr/>
          <a:lstStyle/>
          <a:p>
            <a:r>
              <a:rPr lang="nb-NO" dirty="0"/>
              <a:t>Components of DQN</a:t>
            </a:r>
            <a:endParaRPr lang="en-US" dirty="0"/>
          </a:p>
        </p:txBody>
      </p:sp>
      <p:sp>
        <p:nvSpPr>
          <p:cNvPr id="3" name="Content Placeholder 2">
            <a:extLst>
              <a:ext uri="{FF2B5EF4-FFF2-40B4-BE49-F238E27FC236}">
                <a16:creationId xmlns:a16="http://schemas.microsoft.com/office/drawing/2014/main" id="{82D9B53E-0C48-489D-81AE-8B2E83B41065}"/>
              </a:ext>
            </a:extLst>
          </p:cNvPr>
          <p:cNvSpPr>
            <a:spLocks noGrp="1"/>
          </p:cNvSpPr>
          <p:nvPr>
            <p:ph idx="1"/>
          </p:nvPr>
        </p:nvSpPr>
        <p:spPr>
          <a:xfrm>
            <a:off x="838200" y="1825625"/>
            <a:ext cx="10515600" cy="4790328"/>
          </a:xfrm>
        </p:spPr>
        <p:txBody>
          <a:bodyPr>
            <a:normAutofit/>
          </a:bodyPr>
          <a:lstStyle/>
          <a:p>
            <a:r>
              <a:rPr lang="en-US" dirty="0"/>
              <a:t>Two neural networks: evaluation and target network, as intelligence of the person.</a:t>
            </a:r>
          </a:p>
          <a:p>
            <a:r>
              <a:rPr lang="en-US" dirty="0"/>
              <a:t>Replay Buffer</a:t>
            </a:r>
            <a:r>
              <a:rPr lang="nb-NO" dirty="0"/>
              <a:t> like memory of the person about experiences.</a:t>
            </a:r>
          </a:p>
          <a:p>
            <a:r>
              <a:rPr lang="nb-NO" dirty="0"/>
              <a:t>Replay Buffer saves transitions.</a:t>
            </a:r>
          </a:p>
          <a:p>
            <a:r>
              <a:rPr lang="nb-NO" dirty="0"/>
              <a:t>Transitions (action, state, next_state, reward, done).</a:t>
            </a:r>
          </a:p>
          <a:p>
            <a:pPr lvl="1"/>
            <a:endParaRPr lang="en-US" dirty="0"/>
          </a:p>
        </p:txBody>
      </p:sp>
    </p:spTree>
    <p:extLst>
      <p:ext uri="{BB962C8B-B14F-4D97-AF65-F5344CB8AC3E}">
        <p14:creationId xmlns:p14="http://schemas.microsoft.com/office/powerpoint/2010/main" val="335711776"/>
      </p:ext>
    </p:extLst>
  </p:cSld>
  <p:clrMapOvr>
    <a:masterClrMapping/>
  </p:clrMapOvr>
  <mc:AlternateContent xmlns:mc="http://schemas.openxmlformats.org/markup-compatibility/2006" xmlns:p14="http://schemas.microsoft.com/office/powerpoint/2010/main">
    <mc:Choice Requires="p14">
      <p:transition spd="slow" p14:dur="2000" advTm="21017"/>
    </mc:Choice>
    <mc:Fallback xmlns="">
      <p:transition spd="slow" advTm="2101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D97D7-9963-4B76-9246-243A74972FB8}"/>
              </a:ext>
            </a:extLst>
          </p:cNvPr>
          <p:cNvSpPr>
            <a:spLocks noGrp="1"/>
          </p:cNvSpPr>
          <p:nvPr>
            <p:ph type="title"/>
          </p:nvPr>
        </p:nvSpPr>
        <p:spPr/>
        <p:txBody>
          <a:bodyPr/>
          <a:lstStyle/>
          <a:p>
            <a:r>
              <a:rPr lang="nb-NO" dirty="0"/>
              <a:t>Transitions</a:t>
            </a:r>
            <a:endParaRPr lang="en-US" dirty="0"/>
          </a:p>
        </p:txBody>
      </p:sp>
      <p:sp>
        <p:nvSpPr>
          <p:cNvPr id="3" name="Content Placeholder 2">
            <a:extLst>
              <a:ext uri="{FF2B5EF4-FFF2-40B4-BE49-F238E27FC236}">
                <a16:creationId xmlns:a16="http://schemas.microsoft.com/office/drawing/2014/main" id="{2B7AF599-E517-4116-8C5B-3A105CA7C903}"/>
              </a:ext>
            </a:extLst>
          </p:cNvPr>
          <p:cNvSpPr>
            <a:spLocks noGrp="1"/>
          </p:cNvSpPr>
          <p:nvPr>
            <p:ph idx="1"/>
          </p:nvPr>
        </p:nvSpPr>
        <p:spPr/>
        <p:txBody>
          <a:bodyPr>
            <a:normAutofit fontScale="92500" lnSpcReduction="10000"/>
          </a:bodyPr>
          <a:lstStyle/>
          <a:p>
            <a:r>
              <a:rPr lang="nb-NO" dirty="0"/>
              <a:t>DQN is modeling a human learning from experiences.</a:t>
            </a:r>
          </a:p>
          <a:p>
            <a:r>
              <a:rPr lang="nb-NO" dirty="0"/>
              <a:t>Action: action that’s taken</a:t>
            </a:r>
          </a:p>
          <a:p>
            <a:r>
              <a:rPr lang="nb-NO" dirty="0"/>
              <a:t>State: The state you’re in. E.g. position, orbit and speed of the car.</a:t>
            </a:r>
          </a:p>
          <a:p>
            <a:r>
              <a:rPr lang="nb-NO" dirty="0"/>
              <a:t>Next_state: the state that action puts you into.</a:t>
            </a:r>
          </a:p>
          <a:p>
            <a:r>
              <a:rPr lang="nb-NO" dirty="0"/>
              <a:t>Reward: consequences of the action (like utility of the action taken).</a:t>
            </a:r>
          </a:p>
          <a:p>
            <a:r>
              <a:rPr lang="nb-NO" dirty="0"/>
              <a:t>Done flag: termination flag, wheter to continue or start a new game.</a:t>
            </a:r>
          </a:p>
          <a:p>
            <a:pPr marL="0" indent="0">
              <a:buNone/>
            </a:pPr>
            <a:endParaRPr lang="nb-NO" dirty="0"/>
          </a:p>
          <a:p>
            <a:pPr marL="0" indent="0">
              <a:buNone/>
            </a:pPr>
            <a:r>
              <a:rPr lang="en-US" dirty="0"/>
              <a:t>Every given state has multiple action opportunities, and each action puts you into new state and gives you some reward. The goal is to maximize reward in the long term.</a:t>
            </a:r>
          </a:p>
        </p:txBody>
      </p:sp>
    </p:spTree>
    <p:extLst>
      <p:ext uri="{BB962C8B-B14F-4D97-AF65-F5344CB8AC3E}">
        <p14:creationId xmlns:p14="http://schemas.microsoft.com/office/powerpoint/2010/main" val="2963227879"/>
      </p:ext>
    </p:extLst>
  </p:cSld>
  <p:clrMapOvr>
    <a:masterClrMapping/>
  </p:clrMapOvr>
  <mc:AlternateContent xmlns:mc="http://schemas.openxmlformats.org/markup-compatibility/2006" xmlns:p14="http://schemas.microsoft.com/office/powerpoint/2010/main">
    <mc:Choice Requires="p14">
      <p:transition spd="slow" p14:dur="2000" advTm="20506"/>
    </mc:Choice>
    <mc:Fallback xmlns="">
      <p:transition spd="slow" advTm="2050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87C55-D649-4355-8B54-EDDFA5B5FD59}"/>
              </a:ext>
            </a:extLst>
          </p:cNvPr>
          <p:cNvSpPr>
            <a:spLocks noGrp="1"/>
          </p:cNvSpPr>
          <p:nvPr>
            <p:ph type="title"/>
          </p:nvPr>
        </p:nvSpPr>
        <p:spPr/>
        <p:txBody>
          <a:bodyPr/>
          <a:lstStyle/>
          <a:p>
            <a:r>
              <a:rPr lang="nb-NO" dirty="0"/>
              <a:t>How DQN Works? (In Duckie Town)</a:t>
            </a:r>
            <a:endParaRPr lang="en-US" dirty="0"/>
          </a:p>
        </p:txBody>
      </p:sp>
      <p:sp>
        <p:nvSpPr>
          <p:cNvPr id="3" name="Content Placeholder 2">
            <a:extLst>
              <a:ext uri="{FF2B5EF4-FFF2-40B4-BE49-F238E27FC236}">
                <a16:creationId xmlns:a16="http://schemas.microsoft.com/office/drawing/2014/main" id="{AAAE5BAE-BCEB-4A6B-81C3-F8CBE94A6FAD}"/>
              </a:ext>
            </a:extLst>
          </p:cNvPr>
          <p:cNvSpPr>
            <a:spLocks noGrp="1"/>
          </p:cNvSpPr>
          <p:nvPr>
            <p:ph idx="1"/>
          </p:nvPr>
        </p:nvSpPr>
        <p:spPr/>
        <p:txBody>
          <a:bodyPr>
            <a:normAutofit/>
          </a:bodyPr>
          <a:lstStyle/>
          <a:p>
            <a:r>
              <a:rPr lang="nb-NO" dirty="0"/>
              <a:t>From a given state, we choose an action (first random, then more and more based on neural net, evalutaion network).</a:t>
            </a:r>
          </a:p>
          <a:p>
            <a:r>
              <a:rPr lang="nb-NO" dirty="0"/>
              <a:t>We apply the action in environment and we get result (next_state, reward, done flag) of our action.</a:t>
            </a:r>
          </a:p>
          <a:p>
            <a:r>
              <a:rPr lang="nb-NO" dirty="0"/>
              <a:t>We save the transition (state, action, next_state, reward, done flag) into ReplayBuffer</a:t>
            </a:r>
          </a:p>
          <a:p>
            <a:endParaRPr lang="en-US" dirty="0"/>
          </a:p>
        </p:txBody>
      </p:sp>
    </p:spTree>
    <p:extLst>
      <p:ext uri="{BB962C8B-B14F-4D97-AF65-F5344CB8AC3E}">
        <p14:creationId xmlns:p14="http://schemas.microsoft.com/office/powerpoint/2010/main" val="2806266086"/>
      </p:ext>
    </p:extLst>
  </p:cSld>
  <p:clrMapOvr>
    <a:masterClrMapping/>
  </p:clrMapOvr>
  <mc:AlternateContent xmlns:mc="http://schemas.openxmlformats.org/markup-compatibility/2006" xmlns:p14="http://schemas.microsoft.com/office/powerpoint/2010/main">
    <mc:Choice Requires="p14">
      <p:transition spd="slow" p14:dur="2000" advTm="17952"/>
    </mc:Choice>
    <mc:Fallback xmlns="">
      <p:transition spd="slow" advTm="17952"/>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EBBBA-EB2D-4392-98CA-C709F3DA3FE1}"/>
              </a:ext>
            </a:extLst>
          </p:cNvPr>
          <p:cNvSpPr>
            <a:spLocks noGrp="1"/>
          </p:cNvSpPr>
          <p:nvPr>
            <p:ph type="title"/>
          </p:nvPr>
        </p:nvSpPr>
        <p:spPr/>
        <p:txBody>
          <a:bodyPr/>
          <a:lstStyle/>
          <a:p>
            <a:r>
              <a:rPr lang="nb-NO" dirty="0"/>
              <a:t>How DQN Works? (In Duckie Town)</a:t>
            </a:r>
            <a:endParaRPr lang="en-US" dirty="0"/>
          </a:p>
        </p:txBody>
      </p:sp>
      <p:sp>
        <p:nvSpPr>
          <p:cNvPr id="3" name="Content Placeholder 2">
            <a:extLst>
              <a:ext uri="{FF2B5EF4-FFF2-40B4-BE49-F238E27FC236}">
                <a16:creationId xmlns:a16="http://schemas.microsoft.com/office/drawing/2014/main" id="{0A9D5AA5-A6F6-4B11-AD79-51277C108599}"/>
              </a:ext>
            </a:extLst>
          </p:cNvPr>
          <p:cNvSpPr>
            <a:spLocks noGrp="1"/>
          </p:cNvSpPr>
          <p:nvPr>
            <p:ph idx="1"/>
          </p:nvPr>
        </p:nvSpPr>
        <p:spPr/>
        <p:txBody>
          <a:bodyPr/>
          <a:lstStyle/>
          <a:p>
            <a:r>
              <a:rPr lang="nb-NO" dirty="0"/>
              <a:t>We pick some random transitions from the ReplayBuffer, and to real reward of the first action we add predicted actions and Q-values using target network.</a:t>
            </a:r>
          </a:p>
          <a:p>
            <a:r>
              <a:rPr lang="nb-NO" dirty="0"/>
              <a:t>Q values are calculated long term rewards using Bellman equation.</a:t>
            </a:r>
          </a:p>
          <a:p>
            <a:r>
              <a:rPr lang="nb-NO" dirty="0"/>
              <a:t>We predict actions and Q-values using evaluation network.</a:t>
            </a:r>
          </a:p>
          <a:p>
            <a:endParaRPr lang="en-US" dirty="0"/>
          </a:p>
        </p:txBody>
      </p:sp>
    </p:spTree>
    <p:extLst>
      <p:ext uri="{BB962C8B-B14F-4D97-AF65-F5344CB8AC3E}">
        <p14:creationId xmlns:p14="http://schemas.microsoft.com/office/powerpoint/2010/main" val="1829197041"/>
      </p:ext>
    </p:extLst>
  </p:cSld>
  <p:clrMapOvr>
    <a:masterClrMapping/>
  </p:clrMapOvr>
  <mc:AlternateContent xmlns:mc="http://schemas.openxmlformats.org/markup-compatibility/2006" xmlns:p14="http://schemas.microsoft.com/office/powerpoint/2010/main">
    <mc:Choice Requires="p14">
      <p:transition spd="slow" p14:dur="2000" advTm="21621"/>
    </mc:Choice>
    <mc:Fallback xmlns="">
      <p:transition spd="slow" advTm="216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9BA3A-2F54-4B7E-B11A-4621303AF5B4}"/>
              </a:ext>
            </a:extLst>
          </p:cNvPr>
          <p:cNvSpPr>
            <a:spLocks noGrp="1"/>
          </p:cNvSpPr>
          <p:nvPr>
            <p:ph type="title"/>
          </p:nvPr>
        </p:nvSpPr>
        <p:spPr/>
        <p:txBody>
          <a:bodyPr/>
          <a:lstStyle/>
          <a:p>
            <a:r>
              <a:rPr lang="nb-NO" dirty="0"/>
              <a:t>How DQN Works? (In Duckie Town)</a:t>
            </a:r>
            <a:endParaRPr lang="en-US" dirty="0"/>
          </a:p>
        </p:txBody>
      </p:sp>
      <p:sp>
        <p:nvSpPr>
          <p:cNvPr id="3" name="Content Placeholder 2">
            <a:extLst>
              <a:ext uri="{FF2B5EF4-FFF2-40B4-BE49-F238E27FC236}">
                <a16:creationId xmlns:a16="http://schemas.microsoft.com/office/drawing/2014/main" id="{0470FFAE-D462-4421-B3AD-7547D2C4EA35}"/>
              </a:ext>
            </a:extLst>
          </p:cNvPr>
          <p:cNvSpPr>
            <a:spLocks noGrp="1"/>
          </p:cNvSpPr>
          <p:nvPr>
            <p:ph idx="1"/>
          </p:nvPr>
        </p:nvSpPr>
        <p:spPr/>
        <p:txBody>
          <a:bodyPr/>
          <a:lstStyle/>
          <a:p>
            <a:r>
              <a:rPr lang="nb-NO" dirty="0"/>
              <a:t>We optimize the evalution network based on the mean squared difference between the two Q values above (Q values from target net and evaluation net) using gradient descents.</a:t>
            </a:r>
          </a:p>
          <a:p>
            <a:r>
              <a:rPr lang="nb-NO" dirty="0"/>
              <a:t>After repeateing this process some time we update target network parameters so it equals evaluation network with soft update.</a:t>
            </a:r>
          </a:p>
          <a:p>
            <a:r>
              <a:rPr lang="nb-NO" dirty="0"/>
              <a:t>Soft update: </a:t>
            </a:r>
            <a:r>
              <a:rPr lang="en-US" dirty="0" err="1"/>
              <a:t>target_params</a:t>
            </a:r>
            <a:r>
              <a:rPr lang="en-US" dirty="0"/>
              <a:t> = tau * </a:t>
            </a:r>
            <a:r>
              <a:rPr lang="en-US" dirty="0" err="1"/>
              <a:t>target_params</a:t>
            </a:r>
            <a:r>
              <a:rPr lang="en-US" dirty="0"/>
              <a:t> + (1 – tau) * </a:t>
            </a:r>
            <a:r>
              <a:rPr lang="en-US" dirty="0" err="1"/>
              <a:t>q_params</a:t>
            </a:r>
            <a:r>
              <a:rPr lang="en-US" dirty="0"/>
              <a:t>, where tau is a hyperparameter in [0, 1)</a:t>
            </a:r>
            <a:endParaRPr lang="nb-NO" dirty="0"/>
          </a:p>
          <a:p>
            <a:endParaRPr lang="en-US" dirty="0"/>
          </a:p>
        </p:txBody>
      </p:sp>
    </p:spTree>
    <p:extLst>
      <p:ext uri="{BB962C8B-B14F-4D97-AF65-F5344CB8AC3E}">
        <p14:creationId xmlns:p14="http://schemas.microsoft.com/office/powerpoint/2010/main" val="1703765242"/>
      </p:ext>
    </p:extLst>
  </p:cSld>
  <p:clrMapOvr>
    <a:masterClrMapping/>
  </p:clrMapOvr>
  <mc:AlternateContent xmlns:mc="http://schemas.openxmlformats.org/markup-compatibility/2006" xmlns:p14="http://schemas.microsoft.com/office/powerpoint/2010/main">
    <mc:Choice Requires="p14">
      <p:transition spd="slow" p14:dur="2000" advTm="20344"/>
    </mc:Choice>
    <mc:Fallback xmlns="">
      <p:transition spd="slow" advTm="20344"/>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64E09-F7B4-421B-86DC-713A60B7FF71}"/>
              </a:ext>
            </a:extLst>
          </p:cNvPr>
          <p:cNvSpPr>
            <a:spLocks noGrp="1"/>
          </p:cNvSpPr>
          <p:nvPr>
            <p:ph type="title"/>
          </p:nvPr>
        </p:nvSpPr>
        <p:spPr/>
        <p:txBody>
          <a:bodyPr/>
          <a:lstStyle/>
          <a:p>
            <a:r>
              <a:rPr lang="nb-NO" dirty="0"/>
              <a:t>How DQN works?</a:t>
            </a:r>
            <a:endParaRPr lang="en-US" dirty="0"/>
          </a:p>
        </p:txBody>
      </p:sp>
      <p:sp>
        <p:nvSpPr>
          <p:cNvPr id="3" name="Content Placeholder 2">
            <a:extLst>
              <a:ext uri="{FF2B5EF4-FFF2-40B4-BE49-F238E27FC236}">
                <a16:creationId xmlns:a16="http://schemas.microsoft.com/office/drawing/2014/main" id="{C0DAF5A2-5102-4BE2-A146-4C8D8DA022C5}"/>
              </a:ext>
            </a:extLst>
          </p:cNvPr>
          <p:cNvSpPr>
            <a:spLocks noGrp="1"/>
          </p:cNvSpPr>
          <p:nvPr>
            <p:ph idx="1"/>
          </p:nvPr>
        </p:nvSpPr>
        <p:spPr/>
        <p:txBody>
          <a:bodyPr/>
          <a:lstStyle/>
          <a:p>
            <a:r>
              <a:rPr lang="nb-NO" dirty="0"/>
              <a:t>Why we use two neural networks (target and evaluation network)?</a:t>
            </a:r>
          </a:p>
          <a:p>
            <a:pPr lvl="1"/>
            <a:r>
              <a:rPr lang="nb-NO" b="0" i="0" dirty="0">
                <a:solidFill>
                  <a:srgbClr val="232629"/>
                </a:solidFill>
                <a:effectLst/>
                <a:latin typeface="-apple-system"/>
              </a:rPr>
              <a:t>Actions and states depend on each other.</a:t>
            </a:r>
            <a:endParaRPr lang="en-US" b="0" i="0" dirty="0">
              <a:solidFill>
                <a:srgbClr val="232629"/>
              </a:solidFill>
              <a:effectLst/>
              <a:latin typeface="-apple-system"/>
            </a:endParaRPr>
          </a:p>
          <a:p>
            <a:pPr lvl="1"/>
            <a:r>
              <a:rPr lang="en-US" b="0" i="0" dirty="0">
                <a:solidFill>
                  <a:srgbClr val="232629"/>
                </a:solidFill>
                <a:effectLst/>
                <a:latin typeface="-apple-system"/>
              </a:rPr>
              <a:t>Conceptually it's like saying, "I have an idea of how to play this well, I'm going to try it out for a bit until I find something better" as opposed to saying "I'm going to retrain myself how to play this entire game after every move“ (https://stackoverflow.com/questions/54237327/why-is-a-target-network-required)</a:t>
            </a:r>
            <a:endParaRPr lang="en-US" dirty="0"/>
          </a:p>
          <a:p>
            <a:endParaRPr lang="en-US" dirty="0"/>
          </a:p>
        </p:txBody>
      </p:sp>
    </p:spTree>
    <p:extLst>
      <p:ext uri="{BB962C8B-B14F-4D97-AF65-F5344CB8AC3E}">
        <p14:creationId xmlns:p14="http://schemas.microsoft.com/office/powerpoint/2010/main" val="3533901658"/>
      </p:ext>
    </p:extLst>
  </p:cSld>
  <p:clrMapOvr>
    <a:masterClrMapping/>
  </p:clrMapOvr>
  <mc:AlternateContent xmlns:mc="http://schemas.openxmlformats.org/markup-compatibility/2006" xmlns:p14="http://schemas.microsoft.com/office/powerpoint/2010/main">
    <mc:Choice Requires="p14">
      <p:transition spd="slow" p14:dur="2000" advTm="19322"/>
    </mc:Choice>
    <mc:Fallback xmlns="">
      <p:transition spd="slow" advTm="1932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ED869-AC71-43D6-9396-76AF79546933}"/>
              </a:ext>
            </a:extLst>
          </p:cNvPr>
          <p:cNvSpPr>
            <a:spLocks noGrp="1"/>
          </p:cNvSpPr>
          <p:nvPr>
            <p:ph type="title"/>
          </p:nvPr>
        </p:nvSpPr>
        <p:spPr/>
        <p:txBody>
          <a:bodyPr/>
          <a:lstStyle/>
          <a:p>
            <a:r>
              <a:rPr lang="nb-NO" dirty="0"/>
              <a:t>Structure of the code</a:t>
            </a:r>
            <a:endParaRPr lang="en-US" dirty="0"/>
          </a:p>
        </p:txBody>
      </p:sp>
      <p:sp>
        <p:nvSpPr>
          <p:cNvPr id="3" name="Content Placeholder 2">
            <a:extLst>
              <a:ext uri="{FF2B5EF4-FFF2-40B4-BE49-F238E27FC236}">
                <a16:creationId xmlns:a16="http://schemas.microsoft.com/office/drawing/2014/main" id="{192788BF-5A08-47C0-A796-CB15D120681F}"/>
              </a:ext>
            </a:extLst>
          </p:cNvPr>
          <p:cNvSpPr>
            <a:spLocks noGrp="1"/>
          </p:cNvSpPr>
          <p:nvPr>
            <p:ph idx="1"/>
          </p:nvPr>
        </p:nvSpPr>
        <p:spPr>
          <a:xfrm>
            <a:off x="3281082" y="1825625"/>
            <a:ext cx="8072718" cy="4351338"/>
          </a:xfrm>
        </p:spPr>
        <p:txBody>
          <a:bodyPr/>
          <a:lstStyle/>
          <a:p>
            <a:r>
              <a:rPr lang="nb-NO" dirty="0"/>
              <a:t>Duckietown simulator in simulator folder</a:t>
            </a:r>
          </a:p>
          <a:p>
            <a:r>
              <a:rPr lang="nb-NO" dirty="0"/>
              <a:t>DQN implemented in Duckietown-rl</a:t>
            </a:r>
            <a:r>
              <a:rPr lang="en-US" dirty="0"/>
              <a:t>:</a:t>
            </a:r>
          </a:p>
          <a:p>
            <a:pPr lvl="1"/>
            <a:r>
              <a:rPr lang="en-US" dirty="0"/>
              <a:t>utils.py: </a:t>
            </a:r>
            <a:r>
              <a:rPr lang="en-US" dirty="0" err="1"/>
              <a:t>ReplayBuffer</a:t>
            </a:r>
            <a:r>
              <a:rPr lang="en-US" dirty="0"/>
              <a:t> class</a:t>
            </a:r>
          </a:p>
          <a:p>
            <a:pPr lvl="1"/>
            <a:r>
              <a:rPr lang="en-US" dirty="0"/>
              <a:t>wrappers.py: preprocessing data, resize input images to 60x80, normalizing, discretizing actions and other wrappers etc.</a:t>
            </a:r>
          </a:p>
          <a:p>
            <a:pPr lvl="1"/>
            <a:r>
              <a:rPr lang="nb-NO" dirty="0"/>
              <a:t>env.py: instantiating and returning environment class with setup wrappers</a:t>
            </a:r>
          </a:p>
        </p:txBody>
      </p:sp>
      <p:pic>
        <p:nvPicPr>
          <p:cNvPr id="6" name="Picture 5">
            <a:extLst>
              <a:ext uri="{FF2B5EF4-FFF2-40B4-BE49-F238E27FC236}">
                <a16:creationId xmlns:a16="http://schemas.microsoft.com/office/drawing/2014/main" id="{57541440-C7E4-4BA2-A8A3-B71EADC6A304}"/>
              </a:ext>
            </a:extLst>
          </p:cNvPr>
          <p:cNvPicPr>
            <a:picLocks noChangeAspect="1"/>
          </p:cNvPicPr>
          <p:nvPr/>
        </p:nvPicPr>
        <p:blipFill>
          <a:blip r:embed="rId2"/>
          <a:stretch>
            <a:fillRect/>
          </a:stretch>
        </p:blipFill>
        <p:spPr>
          <a:xfrm>
            <a:off x="294573" y="1603458"/>
            <a:ext cx="3068019" cy="4438568"/>
          </a:xfrm>
          <a:prstGeom prst="rect">
            <a:avLst/>
          </a:prstGeom>
        </p:spPr>
      </p:pic>
    </p:spTree>
    <p:extLst>
      <p:ext uri="{BB962C8B-B14F-4D97-AF65-F5344CB8AC3E}">
        <p14:creationId xmlns:p14="http://schemas.microsoft.com/office/powerpoint/2010/main" val="3002136860"/>
      </p:ext>
    </p:extLst>
  </p:cSld>
  <p:clrMapOvr>
    <a:masterClrMapping/>
  </p:clrMapOvr>
  <mc:AlternateContent xmlns:mc="http://schemas.openxmlformats.org/markup-compatibility/2006" xmlns:p14="http://schemas.microsoft.com/office/powerpoint/2010/main">
    <mc:Choice Requires="p14">
      <p:transition spd="slow" p14:dur="2000" advTm="20831"/>
    </mc:Choice>
    <mc:Fallback xmlns="">
      <p:transition spd="slow" advTm="20831"/>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DQN DuckieTown</Template>
  <TotalTime>4110</TotalTime>
  <Words>1094</Words>
  <Application>Microsoft Office PowerPoint</Application>
  <PresentationFormat>Widescreen</PresentationFormat>
  <Paragraphs>75</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-apple-system</vt:lpstr>
      <vt:lpstr>Arial</vt:lpstr>
      <vt:lpstr>Calibri</vt:lpstr>
      <vt:lpstr>Calibri Light</vt:lpstr>
      <vt:lpstr>Office Theme</vt:lpstr>
      <vt:lpstr>Graded Assignment in DTE-2502</vt:lpstr>
      <vt:lpstr>What is DQN?</vt:lpstr>
      <vt:lpstr>Components of DQN</vt:lpstr>
      <vt:lpstr>Transitions</vt:lpstr>
      <vt:lpstr>How DQN Works? (In Duckie Town)</vt:lpstr>
      <vt:lpstr>How DQN Works? (In Duckie Town)</vt:lpstr>
      <vt:lpstr>How DQN Works? (In Duckie Town)</vt:lpstr>
      <vt:lpstr>How DQN works?</vt:lpstr>
      <vt:lpstr>Structure of the code</vt:lpstr>
      <vt:lpstr>Structure of the code</vt:lpstr>
      <vt:lpstr>DQN class</vt:lpstr>
      <vt:lpstr>The CNN model</vt:lpstr>
      <vt:lpstr>PowerPoint Presentation</vt:lpstr>
      <vt:lpstr>PowerPoint Presentation</vt:lpstr>
      <vt:lpstr>PowerPoint Presentation</vt:lpstr>
      <vt:lpstr>PowerPoint Presentation</vt:lpstr>
      <vt:lpstr>Training results (10,000 timesteps, 500 per episode)</vt:lpstr>
      <vt:lpstr>Test results (3000 timeteps, 10 episodes)</vt:lpstr>
      <vt:lpstr>Conclusions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Graded Assignment in DTE-2502</dc:title>
  <dc:creator>Abdullah Karagøz</dc:creator>
  <cp:lastModifiedBy>Abdullah Karagøz</cp:lastModifiedBy>
  <cp:revision>99</cp:revision>
  <dcterms:created xsi:type="dcterms:W3CDTF">2021-11-11T15:16:47Z</dcterms:created>
  <dcterms:modified xsi:type="dcterms:W3CDTF">2021-11-21T16:51:49Z</dcterms:modified>
</cp:coreProperties>
</file>

<file path=docProps/thumbnail.jpeg>
</file>